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9"/>
  </p:notesMasterIdLst>
  <p:handoutMasterIdLst>
    <p:handoutMasterId r:id="rId50"/>
  </p:handoutMasterIdLst>
  <p:sldIdLst>
    <p:sldId id="327" r:id="rId2"/>
    <p:sldId id="330" r:id="rId3"/>
    <p:sldId id="331" r:id="rId4"/>
    <p:sldId id="332" r:id="rId5"/>
    <p:sldId id="298" r:id="rId6"/>
    <p:sldId id="262" r:id="rId7"/>
    <p:sldId id="263" r:id="rId8"/>
    <p:sldId id="299" r:id="rId9"/>
    <p:sldId id="302" r:id="rId10"/>
    <p:sldId id="264" r:id="rId11"/>
    <p:sldId id="266" r:id="rId12"/>
    <p:sldId id="265" r:id="rId13"/>
    <p:sldId id="276" r:id="rId14"/>
    <p:sldId id="303" r:id="rId15"/>
    <p:sldId id="293" r:id="rId16"/>
    <p:sldId id="277" r:id="rId17"/>
    <p:sldId id="284" r:id="rId18"/>
    <p:sldId id="269" r:id="rId19"/>
    <p:sldId id="304" r:id="rId20"/>
    <p:sldId id="305" r:id="rId21"/>
    <p:sldId id="307" r:id="rId22"/>
    <p:sldId id="306" r:id="rId23"/>
    <p:sldId id="308" r:id="rId24"/>
    <p:sldId id="270" r:id="rId25"/>
    <p:sldId id="309" r:id="rId26"/>
    <p:sldId id="310" r:id="rId27"/>
    <p:sldId id="311" r:id="rId28"/>
    <p:sldId id="312" r:id="rId29"/>
    <p:sldId id="314" r:id="rId30"/>
    <p:sldId id="313" r:id="rId31"/>
    <p:sldId id="315" r:id="rId32"/>
    <p:sldId id="316" r:id="rId33"/>
    <p:sldId id="317" r:id="rId34"/>
    <p:sldId id="294" r:id="rId35"/>
    <p:sldId id="296" r:id="rId36"/>
    <p:sldId id="318" r:id="rId37"/>
    <p:sldId id="319" r:id="rId38"/>
    <p:sldId id="321" r:id="rId39"/>
    <p:sldId id="322" r:id="rId40"/>
    <p:sldId id="323" r:id="rId41"/>
    <p:sldId id="324" r:id="rId42"/>
    <p:sldId id="288" r:id="rId43"/>
    <p:sldId id="289" r:id="rId44"/>
    <p:sldId id="320" r:id="rId45"/>
    <p:sldId id="274" r:id="rId46"/>
    <p:sldId id="275" r:id="rId47"/>
    <p:sldId id="329" r:id="rId4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4B10FF-A5DF-4AB4-8496-30A7D7CCC607}" v="774" dt="2023-10-15T17:33:26.713"/>
    <p1510:client id="{2A5FAE1B-B35F-483C-A338-0D9F6D50E062}" v="1339" dt="2023-10-22T11:20:40.483"/>
    <p1510:client id="{43D102CB-BB01-4CA3-B1E2-CC62F16A538A}" v="1" dt="2023-10-18T18:00:05.308"/>
    <p1510:client id="{74070605-D43E-4FA8-9C3E-C258767A512F}" v="1042" dt="2023-10-14T17:05:17.232"/>
    <p1510:client id="{AACFA33F-C8DC-4670-8615-D10C80E9E1A0}" v="11" dt="2023-10-16T17:51:03.931"/>
    <p1510:client id="{B848C620-D4BA-4002-9968-9F4F3512E97F}" v="2356" dt="2023-10-22T15:02:23.890"/>
    <p1510:client id="{CB289739-EAD4-4E6B-83C1-811984121BEF}" v="319" dt="2023-10-16T18:43:25.097"/>
    <p1510:client id="{D0F9BF6C-B418-4EAC-8905-5FC5684CFE3B}" v="588" dt="2023-10-22T09:01:58.279"/>
    <p1510:client id="{F8A10F2D-E75E-4409-A081-D6B487AD0745}" v="1717" dt="2023-10-22T18:28:04.7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28"/>
    <p:restoredTop sz="85169"/>
  </p:normalViewPr>
  <p:slideViewPr>
    <p:cSldViewPr snapToGrid="0" snapToObjects="1">
      <p:cViewPr varScale="1">
        <p:scale>
          <a:sx n="69" d="100"/>
          <a:sy n="69" d="100"/>
        </p:scale>
        <p:origin x="1507"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10/22/2023</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10/22/2023</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10/22/2023</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dejvoss/edx_python_data_science/blob/main/02_IBM-DS0321EN-SkillsNetwork_labs_module_1_L3_labs-jupyter-spacex-data_wrangling_jupyterlite.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dejvoss/edx_python_data_science/blob/main/01_jupyter-labs-spacex-data-collection-api.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dejvoss/edx_python_data_science/blob/main/04_IBM-DS0321EN-SkillsNetwork_labs_module_2_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dejvoss/edx_python_data_science/blob/main/03_jupyter-labs-eda-sql-edx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dejvoss/edx_python_data_science/blob/main/05_IBM-DS0321EN-SkillsNetwork_labs_module_3_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nbviewer.org/github/dejvoss/edx_python_data_science/blob/main/05_IBM-DS0321EN-SkillsNetwork_labs_module_3_lab_jupyter_launch_site_location.jupyterlite.ipynb"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dejvoss/edx_python_data_scienc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dejvoss/edx_python_data_science/blob/main/06_IBM-DS0321EN-SkillsNetwork_labs_module_4_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nbviewer.org/github/dejvoss/edx_python_data_science/blob/main/06_IBM-DS0321EN-SkillsNetwork_labs_module_4_SpaceX_Machine_Learning_Prediction_Part_5.jupyterlite.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dejvoss/edx_python_data_science/blob/main/01_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dejvoss/edx_python_data_science/blob/main/01_A_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Dawid Osiecki</a:t>
            </a:r>
          </a:p>
          <a:p>
            <a:r>
              <a:rPr lang="en-US" dirty="0">
                <a:solidFill>
                  <a:schemeClr val="bg2"/>
                </a:solidFill>
                <a:latin typeface="Abadi"/>
                <a:ea typeface="SF Pro" pitchFamily="2" charset="0"/>
                <a:cs typeface="SF Pro" pitchFamily="2" charset="0"/>
              </a:rPr>
              <a:t>22 October 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3"/>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p:cNvSpPr>
            <a:spLocks noGrp="1"/>
          </p:cNvSpPr>
          <p:nvPr>
            <p:ph idx="4294967295"/>
          </p:nvPr>
        </p:nvSpPr>
        <p:spPr>
          <a:xfrm>
            <a:off x="770011" y="1247845"/>
            <a:ext cx="10575014" cy="4175492"/>
          </a:xfrm>
          <a:prstGeom prst="rect">
            <a:avLst/>
          </a:prstGeom>
        </p:spPr>
        <p:txBody>
          <a:bodyPr lIns="91440" tIns="45720" rIns="91440" bIns="45720" anchor="t"/>
          <a:lstStyle/>
          <a:p>
            <a:pPr marL="0" indent="0">
              <a:buNone/>
            </a:pPr>
            <a:r>
              <a:rPr lang="en-US" sz="1600" dirty="0">
                <a:solidFill>
                  <a:schemeClr val="accent3">
                    <a:lumMod val="25000"/>
                  </a:schemeClr>
                </a:solidFill>
                <a:latin typeface="Abadi"/>
              </a:rPr>
              <a:t>The data fetched from the SpaceX API contains a lot of lists with ID instead of the fields names. Those included rocket, payloads, launchpad and cores. Therefore the first data wrangling was done in half of the data collection. Those were: </a:t>
            </a:r>
            <a:endParaRPr lang="en-US" sz="1600">
              <a:solidFill>
                <a:schemeClr val="accent3">
                  <a:lumMod val="25000"/>
                </a:schemeClr>
              </a:solidFill>
              <a:cs typeface="Calibri"/>
            </a:endParaRPr>
          </a:p>
          <a:p>
            <a:r>
              <a:rPr lang="en-US" sz="1600" dirty="0">
                <a:solidFill>
                  <a:schemeClr val="accent3">
                    <a:lumMod val="25000"/>
                  </a:schemeClr>
                </a:solidFill>
                <a:latin typeface="Abadi"/>
              </a:rPr>
              <a:t>Filtering the rocket launch dates to earlier or equal than 13 November 2020. </a:t>
            </a:r>
            <a:endParaRPr lang="en-US" sz="1600">
              <a:solidFill>
                <a:schemeClr val="accent3">
                  <a:lumMod val="25000"/>
                </a:schemeClr>
              </a:solidFill>
              <a:cs typeface="Calibri"/>
            </a:endParaRPr>
          </a:p>
          <a:p>
            <a:r>
              <a:rPr lang="en-US" sz="1600" dirty="0">
                <a:solidFill>
                  <a:schemeClr val="accent3">
                    <a:lumMod val="25000"/>
                  </a:schemeClr>
                </a:solidFill>
                <a:latin typeface="Abadi"/>
              </a:rPr>
              <a:t>Extracting the ID value from the list.</a:t>
            </a:r>
          </a:p>
          <a:p>
            <a:pPr marL="0" indent="0">
              <a:buNone/>
            </a:pPr>
            <a:r>
              <a:rPr lang="en-US" sz="1600" dirty="0">
                <a:solidFill>
                  <a:schemeClr val="accent3">
                    <a:lumMod val="25000"/>
                  </a:schemeClr>
                </a:solidFill>
                <a:latin typeface="Abadi"/>
              </a:rPr>
              <a:t>Once whole collection were done we take only the Falcon 9 launches by filter </a:t>
            </a:r>
            <a:r>
              <a:rPr lang="en-US" sz="1600" err="1">
                <a:solidFill>
                  <a:schemeClr val="accent3">
                    <a:lumMod val="25000"/>
                  </a:schemeClr>
                </a:solidFill>
                <a:latin typeface="Abadi"/>
              </a:rPr>
              <a:t>BoosterVersion</a:t>
            </a:r>
            <a:r>
              <a:rPr lang="en-US" sz="1600" dirty="0">
                <a:solidFill>
                  <a:schemeClr val="accent3">
                    <a:lumMod val="25000"/>
                  </a:schemeClr>
                </a:solidFill>
                <a:latin typeface="Abadi"/>
              </a:rPr>
              <a:t> != 'Falcon 1' and we checked null values in data frame. There were 2 fields with null values – </a:t>
            </a:r>
            <a:r>
              <a:rPr lang="en-US" sz="1600" err="1">
                <a:solidFill>
                  <a:schemeClr val="accent3">
                    <a:lumMod val="25000"/>
                  </a:schemeClr>
                </a:solidFill>
                <a:latin typeface="Abadi"/>
              </a:rPr>
              <a:t>PayloadMass</a:t>
            </a:r>
            <a:r>
              <a:rPr lang="en-US" sz="1600" dirty="0">
                <a:solidFill>
                  <a:schemeClr val="accent3">
                    <a:lumMod val="25000"/>
                  </a:schemeClr>
                </a:solidFill>
                <a:latin typeface="Abadi"/>
              </a:rPr>
              <a:t> and Landing Pad.</a:t>
            </a:r>
          </a:p>
          <a:p>
            <a:pPr marL="0" indent="0">
              <a:buNone/>
            </a:pPr>
            <a:r>
              <a:rPr lang="en-US" sz="1600" dirty="0">
                <a:solidFill>
                  <a:schemeClr val="accent3">
                    <a:lumMod val="25000"/>
                  </a:schemeClr>
                </a:solidFill>
                <a:latin typeface="Abadi"/>
              </a:rPr>
              <a:t>For Payload Mass we fill nulls with the value of average of payload mass and the Landing pad left with null values. </a:t>
            </a:r>
          </a:p>
          <a:p>
            <a:pPr marL="0" indent="0">
              <a:buNone/>
            </a:pPr>
            <a:r>
              <a:rPr lang="en-US" sz="1600" dirty="0">
                <a:solidFill>
                  <a:schemeClr val="accent3">
                    <a:lumMod val="25000"/>
                  </a:schemeClr>
                </a:solidFill>
                <a:latin typeface="Abadi"/>
              </a:rPr>
              <a:t>The last and main part of the data wrangling was performing exploratory data analysis and determine training labels.</a:t>
            </a:r>
          </a:p>
          <a:p>
            <a:pPr marL="0" indent="0">
              <a:buNone/>
            </a:pPr>
            <a:r>
              <a:rPr lang="en-US" sz="1600" dirty="0">
                <a:solidFill>
                  <a:schemeClr val="accent3">
                    <a:lumMod val="25000"/>
                  </a:schemeClr>
                </a:solidFill>
                <a:latin typeface="Abadi"/>
              </a:rPr>
              <a:t>We checked different launch outcome and define which doesn't mean </a:t>
            </a:r>
            <a:r>
              <a:rPr lang="en-US" sz="1600" err="1">
                <a:solidFill>
                  <a:schemeClr val="accent3">
                    <a:lumMod val="25000"/>
                  </a:schemeClr>
                </a:solidFill>
                <a:latin typeface="Abadi"/>
              </a:rPr>
              <a:t>succesffull</a:t>
            </a:r>
            <a:r>
              <a:rPr lang="en-US" sz="1600" dirty="0">
                <a:solidFill>
                  <a:schemeClr val="accent3">
                    <a:lumMod val="25000"/>
                  </a:schemeClr>
                </a:solidFill>
                <a:latin typeface="Abadi"/>
              </a:rPr>
              <a:t> land of the second stage. Then we assign to those class = 0 and to the </a:t>
            </a:r>
            <a:r>
              <a:rPr lang="en-US" sz="1600" err="1">
                <a:solidFill>
                  <a:schemeClr val="accent3">
                    <a:lumMod val="25000"/>
                  </a:schemeClr>
                </a:solidFill>
                <a:latin typeface="Abadi"/>
              </a:rPr>
              <a:t>succesfull</a:t>
            </a:r>
            <a:r>
              <a:rPr lang="en-US" sz="1600" dirty="0">
                <a:solidFill>
                  <a:schemeClr val="accent3">
                    <a:lumMod val="25000"/>
                  </a:schemeClr>
                </a:solidFill>
                <a:latin typeface="Abadi"/>
              </a:rPr>
              <a:t> lands class = 1. Average of the class is 0.666 which means that the success rate of all launches is 66%.</a:t>
            </a:r>
          </a:p>
          <a:p>
            <a:pPr marL="0" indent="0">
              <a:buNone/>
            </a:pPr>
            <a:r>
              <a:rPr lang="en-US" sz="1600" dirty="0">
                <a:solidFill>
                  <a:schemeClr val="accent3">
                    <a:lumMod val="25000"/>
                  </a:schemeClr>
                </a:solidFill>
                <a:ea typeface="+mn-lt"/>
                <a:cs typeface="+mn-lt"/>
                <a:hlinkClick r:id="rId3">
                  <a:extLst>
                    <a:ext uri="{A12FA001-AC4F-418D-AE19-62706E023703}">
                      <ahyp:hlinkClr xmlns:ahyp="http://schemas.microsoft.com/office/drawing/2018/hyperlinkcolor" val="tx"/>
                    </a:ext>
                  </a:extLst>
                </a:hlinkClick>
              </a:rPr>
              <a:t>Jupyter notebook with code used to data wrangling</a:t>
            </a:r>
            <a:endParaRPr lang="en-US" sz="1600">
              <a:solidFill>
                <a:schemeClr val="accent3">
                  <a:lumMod val="25000"/>
                </a:schemeClr>
              </a:solidFill>
              <a:cs typeface="Calibri"/>
            </a:endParaRPr>
          </a:p>
          <a:p>
            <a:pPr marL="0" indent="0">
              <a:buNone/>
            </a:pPr>
            <a:r>
              <a:rPr lang="en-US" sz="1600" dirty="0">
                <a:solidFill>
                  <a:schemeClr val="accent3">
                    <a:lumMod val="25000"/>
                  </a:schemeClr>
                </a:solidFill>
                <a:latin typeface="Calibri"/>
                <a:cs typeface="Calibri"/>
                <a:hlinkClick r:id="rId4">
                  <a:extLst>
                    <a:ext uri="{A12FA001-AC4F-418D-AE19-62706E023703}">
                      <ahyp:hlinkClr xmlns:ahyp="http://schemas.microsoft.com/office/drawing/2018/hyperlinkcolor" val="tx"/>
                    </a:ext>
                  </a:extLst>
                </a:hlinkClick>
              </a:rPr>
              <a:t>Jupyter notebook with code used for the first data wrangling (done during data collection)</a:t>
            </a:r>
            <a:endParaRPr lang="en-US" sz="1600">
              <a:solidFill>
                <a:schemeClr val="accent3">
                  <a:lumMod val="25000"/>
                </a:schemeClr>
              </a:solidFill>
              <a:latin typeface="Calibri"/>
              <a:cs typeface="Calibri"/>
            </a:endParaRPr>
          </a:p>
          <a:p>
            <a:endParaRPr lang="en-US" sz="1600" dirty="0">
              <a:solidFill>
                <a:schemeClr val="accent3">
                  <a:lumMod val="25000"/>
                </a:schemeClr>
              </a:solidFill>
              <a:latin typeface="Abadi"/>
            </a:endParaRPr>
          </a:p>
          <a:p>
            <a:endParaRPr lang="en-US" sz="1800" dirty="0">
              <a:solidFill>
                <a:srgbClr val="000000"/>
              </a:solidFill>
              <a:latin typeface="Calibri"/>
              <a:cs typeface="Calibri"/>
            </a:endParaRPr>
          </a:p>
          <a:p>
            <a:endParaRPr lang="en-US" sz="1800" dirty="0">
              <a:solidFill>
                <a:srgbClr val="000000"/>
              </a:solidFill>
              <a:latin typeface="Calibri"/>
              <a:cs typeface="Calibri"/>
            </a:endParaRPr>
          </a:p>
          <a:p>
            <a:endParaRPr lang="en-US" sz="1800" dirty="0">
              <a:cs typeface="Calibri"/>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p:cNvSpPr>
            <a:spLocks noGrp="1"/>
          </p:cNvSpPr>
          <p:nvPr>
            <p:ph idx="4294967295"/>
          </p:nvPr>
        </p:nvSpPr>
        <p:spPr>
          <a:xfrm>
            <a:off x="770010" y="1356702"/>
            <a:ext cx="9795830" cy="4954239"/>
          </a:xfrm>
          <a:prstGeom prst="rect">
            <a:avLst/>
          </a:prstGeom>
        </p:spPr>
        <p:txBody>
          <a:bodyPr lIns="91440" tIns="45720" rIns="91440" bIns="45720" anchor="t"/>
          <a:lstStyle/>
          <a:p>
            <a:pPr marL="0" indent="0">
              <a:lnSpc>
                <a:spcPct val="100000"/>
              </a:lnSpc>
              <a:spcBef>
                <a:spcPts val="1400"/>
              </a:spcBef>
              <a:buNone/>
            </a:pPr>
            <a:r>
              <a:rPr lang="en-US" sz="1600" dirty="0">
                <a:solidFill>
                  <a:schemeClr val="accent3">
                    <a:lumMod val="25000"/>
                  </a:schemeClr>
                </a:solidFill>
                <a:latin typeface="Abadi"/>
              </a:rPr>
              <a:t>Charts plotted during EDA:</a:t>
            </a:r>
          </a:p>
          <a:p>
            <a:pPr>
              <a:lnSpc>
                <a:spcPct val="100000"/>
              </a:lnSpc>
              <a:spcBef>
                <a:spcPts val="1400"/>
              </a:spcBef>
            </a:pPr>
            <a:r>
              <a:rPr lang="en-US" sz="1600" dirty="0">
                <a:solidFill>
                  <a:schemeClr val="accent3">
                    <a:lumMod val="25000"/>
                  </a:schemeClr>
                </a:solidFill>
                <a:latin typeface="Abadi"/>
              </a:rPr>
              <a:t>Scatter plot with Flight number vs payload mass and launch outcome.</a:t>
            </a:r>
          </a:p>
          <a:p>
            <a:pPr>
              <a:lnSpc>
                <a:spcPct val="100000"/>
              </a:lnSpc>
              <a:spcBef>
                <a:spcPts val="1400"/>
              </a:spcBef>
            </a:pPr>
            <a:r>
              <a:rPr lang="en-US" sz="1600" dirty="0">
                <a:solidFill>
                  <a:schemeClr val="accent3">
                    <a:lumMod val="25000"/>
                  </a:schemeClr>
                </a:solidFill>
                <a:latin typeface="Abadi"/>
              </a:rPr>
              <a:t>Scatter plot with Flight number vs Launch site and launch outcome.</a:t>
            </a:r>
          </a:p>
          <a:p>
            <a:pPr>
              <a:lnSpc>
                <a:spcPct val="100000"/>
              </a:lnSpc>
              <a:spcBef>
                <a:spcPts val="1400"/>
              </a:spcBef>
            </a:pPr>
            <a:r>
              <a:rPr lang="en-US" sz="1600" dirty="0">
                <a:solidFill>
                  <a:schemeClr val="accent3">
                    <a:lumMod val="25000"/>
                  </a:schemeClr>
                </a:solidFill>
                <a:latin typeface="Abadi"/>
              </a:rPr>
              <a:t>Scatter pot with Payload vs Launch site and launch outcome.</a:t>
            </a:r>
          </a:p>
          <a:p>
            <a:pPr>
              <a:lnSpc>
                <a:spcPct val="100000"/>
              </a:lnSpc>
              <a:spcBef>
                <a:spcPts val="1400"/>
              </a:spcBef>
            </a:pPr>
            <a:r>
              <a:rPr lang="en-US" sz="1600" dirty="0">
                <a:solidFill>
                  <a:schemeClr val="accent3">
                    <a:lumMod val="25000"/>
                  </a:schemeClr>
                </a:solidFill>
                <a:latin typeface="Abadi"/>
              </a:rPr>
              <a:t>Bar chart with success rate of each orbit.</a:t>
            </a:r>
          </a:p>
          <a:p>
            <a:pPr>
              <a:lnSpc>
                <a:spcPct val="100000"/>
              </a:lnSpc>
              <a:spcBef>
                <a:spcPts val="1400"/>
              </a:spcBef>
            </a:pPr>
            <a:r>
              <a:rPr lang="en-US" sz="1600" dirty="0">
                <a:solidFill>
                  <a:schemeClr val="accent3">
                    <a:lumMod val="25000"/>
                  </a:schemeClr>
                </a:solidFill>
                <a:latin typeface="Abadi"/>
              </a:rPr>
              <a:t>Scatter plot with Flight number vs Orbit and launch outcome.</a:t>
            </a:r>
          </a:p>
          <a:p>
            <a:pPr>
              <a:lnSpc>
                <a:spcPct val="100000"/>
              </a:lnSpc>
              <a:spcBef>
                <a:spcPts val="1400"/>
              </a:spcBef>
            </a:pPr>
            <a:r>
              <a:rPr lang="en-US" sz="1600" dirty="0">
                <a:solidFill>
                  <a:schemeClr val="accent3">
                    <a:lumMod val="25000"/>
                  </a:schemeClr>
                </a:solidFill>
                <a:latin typeface="Abadi"/>
              </a:rPr>
              <a:t>Scatter plot with </a:t>
            </a:r>
            <a:r>
              <a:rPr lang="en-US" sz="1600" err="1">
                <a:solidFill>
                  <a:schemeClr val="accent3">
                    <a:lumMod val="25000"/>
                  </a:schemeClr>
                </a:solidFill>
                <a:latin typeface="Abadi"/>
              </a:rPr>
              <a:t>Palyoad</a:t>
            </a:r>
            <a:r>
              <a:rPr lang="en-US" sz="1600" dirty="0">
                <a:solidFill>
                  <a:schemeClr val="accent3">
                    <a:lumMod val="25000"/>
                  </a:schemeClr>
                </a:solidFill>
                <a:latin typeface="Abadi"/>
              </a:rPr>
              <a:t> vs Orbit type and launch outcome.</a:t>
            </a:r>
          </a:p>
          <a:p>
            <a:pPr>
              <a:lnSpc>
                <a:spcPct val="100000"/>
              </a:lnSpc>
              <a:spcBef>
                <a:spcPts val="1400"/>
              </a:spcBef>
            </a:pPr>
            <a:r>
              <a:rPr lang="en-US" sz="1600" dirty="0">
                <a:solidFill>
                  <a:schemeClr val="accent3">
                    <a:lumMod val="25000"/>
                  </a:schemeClr>
                </a:solidFill>
                <a:latin typeface="Abadi"/>
              </a:rPr>
              <a:t>Line plot with year and success rate.</a:t>
            </a:r>
          </a:p>
          <a:p>
            <a:pPr marL="0" indent="0">
              <a:lnSpc>
                <a:spcPct val="100000"/>
              </a:lnSpc>
              <a:spcBef>
                <a:spcPts val="1400"/>
              </a:spcBef>
              <a:buNone/>
            </a:pPr>
            <a:r>
              <a:rPr lang="en-US" sz="1600" dirty="0">
                <a:solidFill>
                  <a:schemeClr val="accent3">
                    <a:lumMod val="25000"/>
                  </a:schemeClr>
                </a:solidFill>
                <a:latin typeface="Abadi"/>
              </a:rPr>
              <a:t>Scatter plot charts were chosen to find correlations between different fields.</a:t>
            </a:r>
          </a:p>
          <a:p>
            <a:pPr marL="0" indent="0">
              <a:lnSpc>
                <a:spcPct val="100000"/>
              </a:lnSpc>
              <a:spcBef>
                <a:spcPts val="1400"/>
              </a:spcBef>
              <a:buNone/>
            </a:pPr>
            <a:r>
              <a:rPr lang="en-US" sz="1600" dirty="0">
                <a:solidFill>
                  <a:schemeClr val="accent3">
                    <a:lumMod val="25000"/>
                  </a:schemeClr>
                </a:solidFill>
                <a:latin typeface="Abadi"/>
              </a:rPr>
              <a:t>Bar plot shows which orbit has the best success rate, and line plot shows that the success trend over the years is growing.</a:t>
            </a:r>
          </a:p>
          <a:p>
            <a:pPr marL="0" indent="0">
              <a:lnSpc>
                <a:spcPct val="100000"/>
              </a:lnSpc>
              <a:spcBef>
                <a:spcPts val="1400"/>
              </a:spcBef>
              <a:buNone/>
            </a:pPr>
            <a:r>
              <a:rPr lang="en-US" sz="16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The full EDA analysis jupyter notebook.</a:t>
            </a:r>
            <a:endParaRPr lang="en-US" sz="1600" dirty="0">
              <a:solidFill>
                <a:schemeClr val="accent3">
                  <a:lumMod val="25000"/>
                </a:schemeClr>
              </a:solidFill>
              <a:latin typeface="Abadi"/>
            </a:endParaRPr>
          </a:p>
          <a:p>
            <a:endParaRPr lang="en-US" sz="1800" dirty="0">
              <a:solidFill>
                <a:srgbClr val="000000"/>
              </a:solidFill>
              <a:latin typeface="Calibri"/>
              <a:ea typeface="Calibri"/>
              <a:cs typeface="Calibr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p:cNvSpPr>
            <a:spLocks noGrp="1"/>
          </p:cNvSpPr>
          <p:nvPr>
            <p:ph idx="4294967295"/>
          </p:nvPr>
        </p:nvSpPr>
        <p:spPr>
          <a:xfrm>
            <a:off x="770010" y="1304157"/>
            <a:ext cx="9745589" cy="5347799"/>
          </a:xfrm>
          <a:prstGeom prst="rect">
            <a:avLst/>
          </a:prstGeom>
        </p:spPr>
        <p:txBody>
          <a:bodyPr lIns="91440" tIns="45720" rIns="91440" bIns="45720" anchor="t"/>
          <a:lstStyle/>
          <a:p>
            <a:pPr>
              <a:lnSpc>
                <a:spcPct val="100000"/>
              </a:lnSpc>
              <a:spcBef>
                <a:spcPts val="1400"/>
              </a:spcBef>
            </a:pPr>
            <a:r>
              <a:rPr lang="en-US" sz="1600" dirty="0">
                <a:solidFill>
                  <a:schemeClr val="accent3">
                    <a:lumMod val="25000"/>
                  </a:schemeClr>
                </a:solidFill>
                <a:latin typeface="Abadi"/>
              </a:rPr>
              <a:t>Find unique Launch sites.</a:t>
            </a:r>
          </a:p>
          <a:p>
            <a:pPr>
              <a:lnSpc>
                <a:spcPct val="100000"/>
              </a:lnSpc>
              <a:spcBef>
                <a:spcPts val="1400"/>
              </a:spcBef>
            </a:pPr>
            <a:r>
              <a:rPr lang="en-US" sz="1600" dirty="0">
                <a:solidFill>
                  <a:schemeClr val="accent3">
                    <a:lumMod val="25000"/>
                  </a:schemeClr>
                </a:solidFill>
                <a:latin typeface="Abadi"/>
              </a:rPr>
              <a:t>Find 5 launch sites which starts with KSC</a:t>
            </a:r>
          </a:p>
          <a:p>
            <a:pPr>
              <a:lnSpc>
                <a:spcPct val="100000"/>
              </a:lnSpc>
              <a:spcBef>
                <a:spcPts val="1400"/>
              </a:spcBef>
            </a:pPr>
            <a:r>
              <a:rPr lang="en-US" sz="1600" dirty="0">
                <a:solidFill>
                  <a:schemeClr val="accent3">
                    <a:lumMod val="25000"/>
                  </a:schemeClr>
                </a:solidFill>
                <a:latin typeface="Abadi"/>
              </a:rPr>
              <a:t>Find total payload mass for the Nasa customer</a:t>
            </a:r>
          </a:p>
          <a:p>
            <a:pPr>
              <a:lnSpc>
                <a:spcPct val="100000"/>
              </a:lnSpc>
              <a:spcBef>
                <a:spcPts val="1400"/>
              </a:spcBef>
            </a:pPr>
            <a:r>
              <a:rPr lang="en-US" sz="1600" dirty="0">
                <a:solidFill>
                  <a:schemeClr val="accent3">
                    <a:lumMod val="25000"/>
                  </a:schemeClr>
                </a:solidFill>
                <a:latin typeface="Abadi"/>
              </a:rPr>
              <a:t>Find average payload mass carried by booster version F9 v1.1</a:t>
            </a:r>
          </a:p>
          <a:p>
            <a:pPr>
              <a:lnSpc>
                <a:spcPct val="100000"/>
              </a:lnSpc>
              <a:spcBef>
                <a:spcPts val="1400"/>
              </a:spcBef>
            </a:pPr>
            <a:r>
              <a:rPr lang="en-US" sz="1600" dirty="0">
                <a:solidFill>
                  <a:schemeClr val="accent3">
                    <a:lumMod val="25000"/>
                  </a:schemeClr>
                </a:solidFill>
                <a:latin typeface="Abadi"/>
              </a:rPr>
              <a:t>Find all dates were the drone ship was </a:t>
            </a:r>
            <a:r>
              <a:rPr lang="en-US" sz="1600" dirty="0">
                <a:solidFill>
                  <a:schemeClr val="accent3">
                    <a:lumMod val="25000"/>
                  </a:schemeClr>
                </a:solidFill>
                <a:ea typeface="+mn-lt"/>
                <a:cs typeface="+mn-lt"/>
              </a:rPr>
              <a:t>landed </a:t>
            </a:r>
            <a:r>
              <a:rPr lang="en-US" sz="1600" dirty="0">
                <a:solidFill>
                  <a:schemeClr val="accent3">
                    <a:lumMod val="25000"/>
                  </a:schemeClr>
                </a:solidFill>
                <a:latin typeface="Abadi"/>
              </a:rPr>
              <a:t>successfully.</a:t>
            </a:r>
          </a:p>
          <a:p>
            <a:pPr>
              <a:lnSpc>
                <a:spcPct val="100000"/>
              </a:lnSpc>
              <a:spcBef>
                <a:spcPts val="1400"/>
              </a:spcBef>
            </a:pPr>
            <a:r>
              <a:rPr lang="en-US" sz="1600" dirty="0">
                <a:solidFill>
                  <a:schemeClr val="accent3">
                    <a:lumMod val="25000"/>
                  </a:schemeClr>
                </a:solidFill>
                <a:latin typeface="Abadi"/>
              </a:rPr>
              <a:t>Find the booster names which successfully landed in ground and which carried payload mass between 4000 and 6000 Kg</a:t>
            </a:r>
          </a:p>
          <a:p>
            <a:pPr>
              <a:lnSpc>
                <a:spcPct val="100000"/>
              </a:lnSpc>
              <a:spcBef>
                <a:spcPts val="1400"/>
              </a:spcBef>
            </a:pPr>
            <a:r>
              <a:rPr lang="en-US" sz="1600" dirty="0">
                <a:solidFill>
                  <a:schemeClr val="accent3">
                    <a:lumMod val="25000"/>
                  </a:schemeClr>
                </a:solidFill>
                <a:latin typeface="Abadi"/>
              </a:rPr>
              <a:t>Find total number of successful and failure mission outcomes.</a:t>
            </a:r>
          </a:p>
          <a:p>
            <a:pPr>
              <a:lnSpc>
                <a:spcPct val="100000"/>
              </a:lnSpc>
              <a:spcBef>
                <a:spcPts val="1400"/>
              </a:spcBef>
            </a:pPr>
            <a:r>
              <a:rPr lang="en-US" sz="1600" dirty="0">
                <a:solidFill>
                  <a:schemeClr val="accent3">
                    <a:lumMod val="25000"/>
                  </a:schemeClr>
                </a:solidFill>
                <a:latin typeface="Abadi"/>
              </a:rPr>
              <a:t>Find names of the booster versions which carried the 15600Kg payload mass which is the max of the payload carried on</a:t>
            </a:r>
          </a:p>
          <a:p>
            <a:pPr>
              <a:lnSpc>
                <a:spcPct val="100000"/>
              </a:lnSpc>
              <a:spcBef>
                <a:spcPts val="1400"/>
              </a:spcBef>
            </a:pPr>
            <a:r>
              <a:rPr lang="en-US" sz="1600" dirty="0">
                <a:solidFill>
                  <a:schemeClr val="accent3">
                    <a:lumMod val="25000"/>
                  </a:schemeClr>
                </a:solidFill>
                <a:latin typeface="Abadi"/>
              </a:rPr>
              <a:t>Find months of the year 2017, booster version and launch site for which the landing outcome was success in ground pad.</a:t>
            </a:r>
          </a:p>
          <a:p>
            <a:pPr>
              <a:lnSpc>
                <a:spcPct val="100000"/>
              </a:lnSpc>
              <a:spcBef>
                <a:spcPts val="1400"/>
              </a:spcBef>
            </a:pPr>
            <a:r>
              <a:rPr lang="en-US" sz="1600" dirty="0">
                <a:solidFill>
                  <a:schemeClr val="accent3">
                    <a:lumMod val="25000"/>
                  </a:schemeClr>
                </a:solidFill>
                <a:latin typeface="Abadi"/>
              </a:rPr>
              <a:t>Create ranking of number of launches with different landing outcome.</a:t>
            </a:r>
          </a:p>
          <a:p>
            <a:pPr marL="0" indent="0">
              <a:lnSpc>
                <a:spcPct val="100000"/>
              </a:lnSpc>
              <a:spcBef>
                <a:spcPts val="1400"/>
              </a:spcBef>
              <a:buNone/>
            </a:pPr>
            <a:r>
              <a:rPr lang="en-US" sz="16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Jupyter notebook with SQL EDA analysis.</a:t>
            </a:r>
            <a:endParaRPr lang="en-US" sz="1600" dirty="0">
              <a:solidFill>
                <a:schemeClr val="accent3">
                  <a:lumMod val="25000"/>
                </a:schemeClr>
              </a:solidFill>
              <a:latin typeface="Abadi"/>
            </a:endParaRPr>
          </a:p>
          <a:p>
            <a:pPr>
              <a:lnSpc>
                <a:spcPct val="100000"/>
              </a:lnSpc>
              <a:spcBef>
                <a:spcPts val="1400"/>
              </a:spcBef>
            </a:pPr>
            <a:endParaRPr lang="en-US" sz="1600" dirty="0">
              <a:solidFill>
                <a:schemeClr val="accent3">
                  <a:lumMod val="25000"/>
                </a:schemeClr>
              </a:solidFill>
              <a:latin typeface="Abadi"/>
            </a:endParaRPr>
          </a:p>
          <a:p>
            <a:endParaRPr lang="en-US" sz="1800" dirty="0">
              <a:solidFill>
                <a:srgbClr val="000000"/>
              </a:solidFill>
              <a:latin typeface="Calibri"/>
              <a:ea typeface="Calibri"/>
              <a:cs typeface="Calibri"/>
            </a:endParaRPr>
          </a:p>
          <a:p>
            <a:endParaRPr lang="en-US" sz="1800" dirty="0">
              <a:ea typeface="Calibri"/>
              <a:cs typeface="Calibri"/>
            </a:endParaRPr>
          </a:p>
          <a:p>
            <a:endParaRPr lang="en-US" sz="1800" dirty="0">
              <a:ea typeface="Calibri"/>
              <a:cs typeface="Calibr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p:cNvSpPr>
            <a:spLocks noGrp="1"/>
          </p:cNvSpPr>
          <p:nvPr>
            <p:ph idx="4294967295"/>
          </p:nvPr>
        </p:nvSpPr>
        <p:spPr>
          <a:xfrm>
            <a:off x="838200" y="1875054"/>
            <a:ext cx="10515600" cy="4828634"/>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200" dirty="0">
                <a:solidFill>
                  <a:schemeClr val="accent3">
                    <a:lumMod val="25000"/>
                  </a:schemeClr>
                </a:solidFill>
                <a:latin typeface="Abadi"/>
              </a:rPr>
              <a:t>We build the interactive map which show the Launch sites as blue circles. Inside each site there are green or yellow circle with number of launches. By clicking on it you can see green or red icons which represent successful or failure launch. </a:t>
            </a:r>
            <a:endParaRPr lang="en-US" dirty="0">
              <a:solidFill>
                <a:schemeClr val="accent3">
                  <a:lumMod val="25000"/>
                </a:schemeClr>
              </a:solidFill>
            </a:endParaRPr>
          </a:p>
          <a:p>
            <a:pPr marL="0" indent="0">
              <a:lnSpc>
                <a:spcPct val="100000"/>
              </a:lnSpc>
              <a:spcBef>
                <a:spcPts val="1400"/>
              </a:spcBef>
              <a:buNone/>
            </a:pPr>
            <a:r>
              <a:rPr lang="en-US" sz="2200" dirty="0">
                <a:solidFill>
                  <a:schemeClr val="accent3">
                    <a:lumMod val="25000"/>
                  </a:schemeClr>
                </a:solidFill>
                <a:latin typeface="Abadi"/>
              </a:rPr>
              <a:t>You can find also the blue lines with text which represent number of kilometers between the launch site and closest city, railway or highway.</a:t>
            </a:r>
          </a:p>
          <a:p>
            <a:pPr marL="0" indent="0">
              <a:lnSpc>
                <a:spcPct val="100000"/>
              </a:lnSpc>
              <a:spcBef>
                <a:spcPts val="1400"/>
              </a:spcBef>
              <a:buNone/>
            </a:pPr>
            <a:r>
              <a:rPr lang="en-US" sz="2200" dirty="0">
                <a:solidFill>
                  <a:schemeClr val="accent3">
                    <a:lumMod val="25000"/>
                  </a:schemeClr>
                </a:solidFill>
                <a:latin typeface="Abadi"/>
              </a:rPr>
              <a:t>Those objects were added to easily see if launch sites are close to railways, highways, coastline and cities.</a:t>
            </a:r>
          </a:p>
          <a:p>
            <a:pPr marL="0" indent="0">
              <a:lnSpc>
                <a:spcPct val="100000"/>
              </a:lnSpc>
              <a:spcBef>
                <a:spcPts val="1400"/>
              </a:spcBef>
              <a:buNone/>
            </a:pPr>
            <a:r>
              <a:rPr lang="en-US" sz="2200" dirty="0">
                <a:solidFill>
                  <a:schemeClr val="accent3">
                    <a:lumMod val="25000"/>
                  </a:schemeClr>
                </a:solidFill>
                <a:latin typeface="Abadi"/>
              </a:rPr>
              <a:t>Map also nicely visualize that the launch sites are on east and west of the US and shows very clearly how many launches were from each site.</a:t>
            </a:r>
          </a:p>
          <a:p>
            <a:pPr marL="0" indent="0">
              <a:lnSpc>
                <a:spcPct val="100000"/>
              </a:lnSpc>
              <a:spcBef>
                <a:spcPts val="1400"/>
              </a:spcBef>
              <a:buNone/>
            </a:pPr>
            <a:r>
              <a:rPr lang="en-US" sz="2200" dirty="0">
                <a:solidFill>
                  <a:schemeClr val="accent3">
                    <a:lumMod val="25000"/>
                  </a:schemeClr>
                </a:solidFill>
                <a:latin typeface="Abadi"/>
                <a:hlinkClick r:id="rId3"/>
              </a:rPr>
              <a:t>Jupyter notebook with the full code of plotting maps.</a:t>
            </a: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In case of not seeing the interactive maps on </a:t>
            </a:r>
            <a:r>
              <a:rPr lang="en-US" sz="2200" err="1">
                <a:solidFill>
                  <a:schemeClr val="accent3">
                    <a:lumMod val="25000"/>
                  </a:schemeClr>
                </a:solidFill>
                <a:latin typeface="Abadi"/>
              </a:rPr>
              <a:t>github</a:t>
            </a:r>
            <a:r>
              <a:rPr lang="en-US" sz="2200" dirty="0">
                <a:solidFill>
                  <a:schemeClr val="accent3">
                    <a:lumMod val="25000"/>
                  </a:schemeClr>
                </a:solidFill>
                <a:latin typeface="Abadi"/>
              </a:rPr>
              <a:t>, please use the </a:t>
            </a:r>
            <a:r>
              <a:rPr lang="en-US" sz="2200" err="1">
                <a:solidFill>
                  <a:schemeClr val="accent3">
                    <a:lumMod val="25000"/>
                  </a:schemeClr>
                </a:solidFill>
                <a:latin typeface="Abadi"/>
              </a:rPr>
              <a:t>nbviewer</a:t>
            </a:r>
            <a:r>
              <a:rPr lang="en-US" sz="2200">
                <a:solidFill>
                  <a:schemeClr val="accent3">
                    <a:lumMod val="25000"/>
                  </a:schemeClr>
                </a:solidFill>
                <a:latin typeface="Abadi"/>
              </a:rPr>
              <a:t> tool:</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ea typeface="+mn-lt"/>
                <a:cs typeface="+mn-lt"/>
                <a:hlinkClick r:id="rId4"/>
              </a:rPr>
              <a:t>Jupyter Notebook Viewer (nbviewer.org)</a:t>
            </a:r>
            <a:endParaRPr lang="en-US"/>
          </a:p>
          <a:p>
            <a:pPr>
              <a:lnSpc>
                <a:spcPct val="100000"/>
              </a:lnSpc>
              <a:spcBef>
                <a:spcPts val="1400"/>
              </a:spcBef>
            </a:pPr>
            <a:endParaRPr lang="en-US" sz="2200" dirty="0">
              <a:solidFill>
                <a:srgbClr val="292929"/>
              </a:solidFill>
              <a:latin typeface="Abadi" panose="020B0604020104020204" pitchFamily="34" charset="0"/>
            </a:endParaRPr>
          </a:p>
          <a:p>
            <a:endParaRPr lang="en-US">
              <a:ea typeface="Calibri"/>
              <a:cs typeface="Calibri"/>
            </a:endParaRPr>
          </a:p>
          <a:p>
            <a:endParaRPr lang="en-US">
              <a:ea typeface="Calibri"/>
              <a:cs typeface="Calibr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a:rPr>
              <a:t>Dashboard build with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contains 2 plots and 2 options to choose by user.</a:t>
            </a:r>
            <a:endParaRPr lang="en-US" dirty="0">
              <a:solidFill>
                <a:schemeClr val="accent3">
                  <a:lumMod val="25000"/>
                </a:schemeClr>
              </a:solidFill>
            </a:endParaRPr>
          </a:p>
          <a:p>
            <a:pPr marL="0" indent="0">
              <a:lnSpc>
                <a:spcPct val="100000"/>
              </a:lnSpc>
              <a:spcBef>
                <a:spcPts val="1400"/>
              </a:spcBef>
              <a:buNone/>
            </a:pPr>
            <a:r>
              <a:rPr lang="en-US" sz="2200" dirty="0">
                <a:solidFill>
                  <a:schemeClr val="accent3">
                    <a:lumMod val="25000"/>
                  </a:schemeClr>
                </a:solidFill>
                <a:latin typeface="Abadi"/>
              </a:rPr>
              <a:t>User can choose the launch site and range of the payload. </a:t>
            </a:r>
            <a:endParaRPr lang="en-US" dirty="0">
              <a:solidFill>
                <a:schemeClr val="accent3">
                  <a:lumMod val="25000"/>
                </a:schemeClr>
              </a:solidFill>
              <a:latin typeface="Calibri"/>
              <a:cs typeface="Calibri"/>
            </a:endParaRPr>
          </a:p>
          <a:p>
            <a:pPr marL="0" indent="0">
              <a:lnSpc>
                <a:spcPct val="100000"/>
              </a:lnSpc>
              <a:spcBef>
                <a:spcPts val="1400"/>
              </a:spcBef>
              <a:buNone/>
            </a:pPr>
            <a:r>
              <a:rPr lang="en-US" sz="2200" dirty="0">
                <a:solidFill>
                  <a:schemeClr val="accent3">
                    <a:lumMod val="25000"/>
                  </a:schemeClr>
                </a:solidFill>
                <a:latin typeface="Abadi"/>
              </a:rPr>
              <a:t>Based on the selected options the pie chart will show successful and failure lands and the scatter plot will show correlation between payload and launch success.</a:t>
            </a:r>
            <a:endParaRPr lang="en-US" dirty="0">
              <a:solidFill>
                <a:schemeClr val="accent3">
                  <a:lumMod val="25000"/>
                </a:schemeClr>
              </a:solidFill>
              <a:cs typeface="Calibri"/>
            </a:endParaRPr>
          </a:p>
          <a:p>
            <a:pPr marL="0" indent="0">
              <a:lnSpc>
                <a:spcPct val="100000"/>
              </a:lnSpc>
              <a:spcBef>
                <a:spcPts val="1400"/>
              </a:spcBef>
              <a:buNone/>
            </a:pPr>
            <a:r>
              <a:rPr lang="en-US" sz="2200" dirty="0">
                <a:solidFill>
                  <a:schemeClr val="accent3">
                    <a:lumMod val="25000"/>
                  </a:schemeClr>
                </a:solidFill>
                <a:ea typeface="+mn-lt"/>
                <a:cs typeface="+mn-lt"/>
                <a:hlinkClick r:id="rId3">
                  <a:extLst>
                    <a:ext uri="{A12FA001-AC4F-418D-AE19-62706E023703}">
                      <ahyp:hlinkClr xmlns:ahyp="http://schemas.microsoft.com/office/drawing/2018/hyperlinkcolor" val="tx"/>
                    </a:ext>
                  </a:extLst>
                </a:hlinkClick>
              </a:rPr>
              <a:t>Code of the dashboard in the github.</a:t>
            </a:r>
            <a:endParaRPr lang="en-US" sz="2200">
              <a:solidFill>
                <a:schemeClr val="accent3">
                  <a:lumMod val="25000"/>
                </a:schemeClr>
              </a:solidFill>
              <a:ea typeface="+mn-lt"/>
              <a:cs typeface="+mn-lt"/>
            </a:endParaRPr>
          </a:p>
          <a:p>
            <a:pPr marL="0" indent="0">
              <a:lnSpc>
                <a:spcPct val="100000"/>
              </a:lnSpc>
              <a:spcBef>
                <a:spcPts val="1400"/>
              </a:spcBef>
              <a:buNone/>
            </a:pPr>
            <a:endParaRPr lang="en-US" sz="2200" dirty="0">
              <a:solidFill>
                <a:schemeClr val="accent3">
                  <a:lumMod val="25000"/>
                </a:schemeClr>
              </a:solidFill>
              <a:cs typeface="Calibri"/>
            </a:endParaRPr>
          </a:p>
          <a:p>
            <a:endParaRPr lang="en-US">
              <a:cs typeface="Calibr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fontScale="77500" lnSpcReduction="20000"/>
          </a:bodyPr>
          <a:lstStyle/>
          <a:p>
            <a:pPr marL="0" indent="0">
              <a:lnSpc>
                <a:spcPct val="100000"/>
              </a:lnSpc>
              <a:spcBef>
                <a:spcPts val="1400"/>
              </a:spcBef>
              <a:buNone/>
            </a:pPr>
            <a:r>
              <a:rPr lang="en-US" sz="2200" dirty="0">
                <a:solidFill>
                  <a:schemeClr val="accent3">
                    <a:lumMod val="25000"/>
                  </a:schemeClr>
                </a:solidFill>
                <a:latin typeface="Abadi"/>
              </a:rPr>
              <a:t>Once the EDA were done and we could find the best fields for the features of our model, we replaced categorical values by numeric ones and load those as the features of our model. The prediction values of model are the column class which contains the 1 or 0 as success or failure land. </a:t>
            </a:r>
          </a:p>
          <a:p>
            <a:pPr marL="0" indent="0">
              <a:lnSpc>
                <a:spcPct val="100000"/>
              </a:lnSpc>
              <a:spcBef>
                <a:spcPts val="1400"/>
              </a:spcBef>
              <a:buNone/>
            </a:pPr>
            <a:r>
              <a:rPr lang="en-US" sz="2200" dirty="0">
                <a:solidFill>
                  <a:schemeClr val="accent3">
                    <a:lumMod val="25000"/>
                  </a:schemeClr>
                </a:solidFill>
                <a:latin typeface="Abadi"/>
              </a:rPr>
              <a:t>Next the class were loaded to </a:t>
            </a:r>
            <a:r>
              <a:rPr lang="en-US" sz="2200" err="1">
                <a:solidFill>
                  <a:schemeClr val="accent3">
                    <a:lumMod val="25000"/>
                  </a:schemeClr>
                </a:solidFill>
                <a:latin typeface="Abadi"/>
              </a:rPr>
              <a:t>numpy</a:t>
            </a:r>
            <a:r>
              <a:rPr lang="en-US" sz="2200" dirty="0">
                <a:solidFill>
                  <a:schemeClr val="accent3">
                    <a:lumMod val="25000"/>
                  </a:schemeClr>
                </a:solidFill>
                <a:latin typeface="Abadi"/>
              </a:rPr>
              <a:t> array Y and the features were normalized with array X as result.</a:t>
            </a:r>
          </a:p>
          <a:p>
            <a:pPr marL="0" indent="0">
              <a:lnSpc>
                <a:spcPct val="100000"/>
              </a:lnSpc>
              <a:spcBef>
                <a:spcPts val="1400"/>
              </a:spcBef>
              <a:buNone/>
            </a:pPr>
            <a:r>
              <a:rPr lang="en-US" sz="2200" dirty="0">
                <a:solidFill>
                  <a:schemeClr val="accent3">
                    <a:lumMod val="25000"/>
                  </a:schemeClr>
                </a:solidFill>
                <a:latin typeface="Abadi"/>
              </a:rPr>
              <a:t>We split the data into the train and test model with ratio of 80/20.</a:t>
            </a:r>
          </a:p>
          <a:p>
            <a:pPr marL="0" indent="0">
              <a:lnSpc>
                <a:spcPct val="100000"/>
              </a:lnSpc>
              <a:spcBef>
                <a:spcPts val="1400"/>
              </a:spcBef>
              <a:buNone/>
            </a:pPr>
            <a:r>
              <a:rPr lang="en-US" sz="2200" dirty="0">
                <a:solidFill>
                  <a:schemeClr val="accent3">
                    <a:lumMod val="25000"/>
                  </a:schemeClr>
                </a:solidFill>
                <a:latin typeface="Abadi"/>
              </a:rPr>
              <a:t>Then we create different models – logistic regression, support vector machine, decision tree, and k-nearest neighbors; Then we find the best parameters with grid search and fit the model with the train data. </a:t>
            </a:r>
          </a:p>
          <a:p>
            <a:pPr marL="0" indent="0">
              <a:lnSpc>
                <a:spcPct val="100000"/>
              </a:lnSpc>
              <a:spcBef>
                <a:spcPts val="1400"/>
              </a:spcBef>
              <a:buNone/>
            </a:pPr>
            <a:r>
              <a:rPr lang="en-US" sz="2200" dirty="0">
                <a:solidFill>
                  <a:schemeClr val="accent3">
                    <a:lumMod val="25000"/>
                  </a:schemeClr>
                </a:solidFill>
                <a:latin typeface="Abadi"/>
              </a:rPr>
              <a:t>For each model we plot the confusion matrix, and calculate accuracy and other metrics. The confusion matrix plot and metrics table gives the possibility to compare all models and found the best performing one.</a:t>
            </a:r>
          </a:p>
          <a:p>
            <a:pPr marL="0" indent="0">
              <a:buNone/>
            </a:pPr>
            <a:r>
              <a:rPr lang="en-US" dirty="0">
                <a:solidFill>
                  <a:srgbClr val="000000"/>
                </a:solidFill>
                <a:latin typeface="Calibri"/>
                <a:cs typeface="Calibri"/>
                <a:hlinkClick r:id="rId3"/>
              </a:rPr>
              <a:t>Jupyter</a:t>
            </a:r>
            <a:r>
              <a:rPr lang="en-US" dirty="0">
                <a:solidFill>
                  <a:srgbClr val="000000"/>
                </a:solidFill>
                <a:latin typeface="Calibri"/>
                <a:cs typeface="Calibri"/>
                <a:hlinkClick r:id="rId3">
                  <a:extLst>
                    <a:ext uri="{A12FA001-AC4F-418D-AE19-62706E023703}">
                      <ahyp:hlinkClr xmlns:ahyp="http://schemas.microsoft.com/office/drawing/2018/hyperlinkcolor" val="tx"/>
                    </a:ext>
                  </a:extLst>
                </a:hlinkClick>
              </a:rPr>
              <a:t> notebook with full code on github.</a:t>
            </a:r>
            <a:endParaRPr lang="en-US">
              <a:solidFill>
                <a:srgbClr val="000000"/>
              </a:solidFill>
              <a:latin typeface="Calibri"/>
              <a:cs typeface="Calibri"/>
            </a:endParaRPr>
          </a:p>
          <a:p>
            <a:pPr marL="0" indent="0">
              <a:buNone/>
            </a:pPr>
            <a:r>
              <a:rPr lang="en-US" dirty="0">
                <a:solidFill>
                  <a:srgbClr val="000000"/>
                </a:solidFill>
                <a:latin typeface="Calibri"/>
                <a:cs typeface="Calibri"/>
                <a:hlinkClick r:id="rId4"/>
              </a:rPr>
              <a:t>Jupyter notebook in nbviewer.org in case not all is rendered on github.</a:t>
            </a:r>
            <a:endParaRPr lang="en-US" dirty="0">
              <a:solidFill>
                <a:srgbClr val="000000"/>
              </a:solidFill>
              <a:latin typeface="Calibri"/>
              <a:cs typeface="Calibri"/>
            </a:endParaRPr>
          </a:p>
          <a:p>
            <a:pPr marL="0" indent="0">
              <a:buNone/>
            </a:pPr>
            <a:endParaRPr lang="en-US" dirty="0">
              <a:solidFill>
                <a:srgbClr val="000000"/>
              </a:solidFill>
              <a:latin typeface="Calibri"/>
              <a:cs typeface="Calibri"/>
            </a:endParaRPr>
          </a:p>
          <a:p>
            <a:endParaRPr lang="en-US" sz="220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p:cNvSpPr>
            <a:spLocks noGrp="1"/>
          </p:cNvSpPr>
          <p:nvPr>
            <p:ph type="body" sz="half" idx="4294967295"/>
          </p:nvPr>
        </p:nvSpPr>
        <p:spPr>
          <a:xfrm>
            <a:off x="534294" y="1525438"/>
            <a:ext cx="3558427" cy="5062418"/>
          </a:xfrm>
          <a:prstGeom prst="rect">
            <a:avLst/>
          </a:prstGeom>
        </p:spPr>
        <p:txBody>
          <a:bodyPr lIns="91440" tIns="45720" rIns="91440" bIns="45720" anchor="t">
            <a:normAutofit fontScale="92500" lnSpcReduction="10000"/>
          </a:bodyPr>
          <a:lstStyle/>
          <a:p>
            <a:pPr marL="0" indent="0">
              <a:lnSpc>
                <a:spcPct val="100000"/>
              </a:lnSpc>
              <a:spcBef>
                <a:spcPts val="1400"/>
              </a:spcBef>
              <a:buNone/>
            </a:pPr>
            <a:r>
              <a:rPr lang="en-CA" sz="2200" dirty="0">
                <a:solidFill>
                  <a:schemeClr val="accent3">
                    <a:lumMod val="25000"/>
                  </a:schemeClr>
                </a:solidFill>
                <a:latin typeface="Abadi"/>
              </a:rPr>
              <a:t>The CCAFS SLC 40 site has the biggest amount of flights and have very low success rate(35%) in the first 20 flights, but after that improve and achieved success rate 85% in the last 20 flights.</a:t>
            </a:r>
          </a:p>
          <a:p>
            <a:pPr marL="0" indent="0">
              <a:lnSpc>
                <a:spcPct val="100000"/>
              </a:lnSpc>
              <a:spcBef>
                <a:spcPts val="1400"/>
              </a:spcBef>
              <a:buNone/>
            </a:pPr>
            <a:r>
              <a:rPr lang="en-CA" sz="2200" dirty="0">
                <a:solidFill>
                  <a:schemeClr val="accent3">
                    <a:lumMod val="25000"/>
                  </a:schemeClr>
                </a:solidFill>
                <a:latin typeface="Abadi"/>
              </a:rPr>
              <a:t>All sites has better success rate at the end than at the beginning.</a:t>
            </a:r>
          </a:p>
          <a:p>
            <a:pPr marL="0" indent="0">
              <a:lnSpc>
                <a:spcPct val="100000"/>
              </a:lnSpc>
              <a:spcBef>
                <a:spcPts val="1400"/>
              </a:spcBef>
              <a:buNone/>
            </a:pPr>
            <a:r>
              <a:rPr lang="en-CA" sz="2200" dirty="0">
                <a:solidFill>
                  <a:schemeClr val="accent3">
                    <a:lumMod val="25000"/>
                  </a:schemeClr>
                </a:solidFill>
                <a:latin typeface="Abadi"/>
              </a:rPr>
              <a:t>The VAFB SLC 4E site launching not many flights but regular ones, when the KSC LC 39A launched a lot of flights in time when the CCAFS has break. </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A graph of flight number&#10;&#10;Description automatically generated">
            <a:extLst>
              <a:ext uri="{FF2B5EF4-FFF2-40B4-BE49-F238E27FC236}">
                <a16:creationId xmlns:a16="http://schemas.microsoft.com/office/drawing/2014/main" id="{A84ECA4B-77B7-4760-5E0B-687C41496F42}"/>
              </a:ext>
            </a:extLst>
          </p:cNvPr>
          <p:cNvPicPr>
            <a:picLocks noChangeAspect="1"/>
          </p:cNvPicPr>
          <p:nvPr/>
        </p:nvPicPr>
        <p:blipFill>
          <a:blip r:embed="rId3"/>
          <a:stretch>
            <a:fillRect/>
          </a:stretch>
        </p:blipFill>
        <p:spPr>
          <a:xfrm>
            <a:off x="4087361" y="1319797"/>
            <a:ext cx="7952239" cy="397097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p:cNvSpPr>
            <a:spLocks noGrp="1"/>
          </p:cNvSpPr>
          <p:nvPr>
            <p:ph type="body" sz="half" idx="4294967295"/>
          </p:nvPr>
        </p:nvSpPr>
        <p:spPr>
          <a:xfrm>
            <a:off x="770011" y="1350889"/>
            <a:ext cx="2710162" cy="5349965"/>
          </a:xfrm>
          <a:prstGeom prst="rect">
            <a:avLst/>
          </a:prstGeom>
        </p:spPr>
        <p:txBody>
          <a:bodyPr lIns="91440" tIns="45720" rIns="91440" bIns="45720" anchor="t">
            <a:normAutofit fontScale="62500" lnSpcReduction="20000"/>
          </a:bodyPr>
          <a:lstStyle/>
          <a:p>
            <a:pPr marL="0" indent="0">
              <a:lnSpc>
                <a:spcPct val="100000"/>
              </a:lnSpc>
              <a:spcBef>
                <a:spcPts val="1400"/>
              </a:spcBef>
              <a:buNone/>
            </a:pPr>
            <a:r>
              <a:rPr lang="en-CA" sz="2200" dirty="0">
                <a:solidFill>
                  <a:schemeClr val="accent3">
                    <a:lumMod val="25000"/>
                  </a:schemeClr>
                </a:solidFill>
                <a:latin typeface="Abadi"/>
              </a:rPr>
              <a:t>The VAFB SLC site doesn't launched rockets with greater than 10000 kg and the KSC LC site doesn't launched rockets lighter than 2000 kg.</a:t>
            </a:r>
            <a:br>
              <a:rPr lang="en-CA" sz="2200" dirty="0">
                <a:solidFill>
                  <a:schemeClr val="accent3">
                    <a:lumMod val="25000"/>
                  </a:schemeClr>
                </a:solidFill>
                <a:latin typeface="Abadi"/>
              </a:rPr>
            </a:br>
            <a:r>
              <a:rPr lang="en-CA" sz="2200" dirty="0">
                <a:solidFill>
                  <a:schemeClr val="accent3">
                    <a:lumMod val="25000"/>
                  </a:schemeClr>
                </a:solidFill>
                <a:latin typeface="Abadi"/>
              </a:rPr>
              <a:t>The CCAFS site has very random success rate with the loads lighter than 8000 kg and very high for the loads heavier than 14000 kg. As well as it don't launch rockets between 8000 and 14 000 kg.</a:t>
            </a:r>
            <a:br>
              <a:rPr lang="en-CA" sz="2200" dirty="0">
                <a:solidFill>
                  <a:schemeClr val="accent3">
                    <a:lumMod val="25000"/>
                  </a:schemeClr>
                </a:solidFill>
                <a:latin typeface="Abadi"/>
              </a:rPr>
            </a:br>
            <a:r>
              <a:rPr lang="en-CA" sz="2200" dirty="0">
                <a:solidFill>
                  <a:schemeClr val="accent3">
                    <a:lumMod val="25000"/>
                  </a:schemeClr>
                </a:solidFill>
                <a:latin typeface="Abadi"/>
              </a:rPr>
              <a:t>KSC LC site fail only with rockets weighted between 5500 and 7000kg and once with rocket weight approx. 15500 kg.</a:t>
            </a:r>
          </a:p>
          <a:p>
            <a:pPr marL="0" indent="0">
              <a:lnSpc>
                <a:spcPct val="100000"/>
              </a:lnSpc>
              <a:spcBef>
                <a:spcPts val="1400"/>
              </a:spcBef>
              <a:buNone/>
            </a:pPr>
            <a:r>
              <a:rPr lang="en-CA" sz="2200" dirty="0">
                <a:solidFill>
                  <a:schemeClr val="accent3">
                    <a:lumMod val="25000"/>
                  </a:schemeClr>
                </a:solidFill>
                <a:latin typeface="Abadi"/>
              </a:rPr>
              <a:t>There were some launches with exactly the same payload from CCAFS SLC and KSC LC site with weight of +/-15300 kg. </a:t>
            </a:r>
          </a:p>
          <a:p>
            <a:pPr marL="0" indent="0">
              <a:lnSpc>
                <a:spcPct val="100000"/>
              </a:lnSpc>
              <a:spcBef>
                <a:spcPts val="1400"/>
              </a:spcBef>
              <a:buNone/>
            </a:pPr>
            <a:r>
              <a:rPr lang="en-CA" sz="2200" dirty="0">
                <a:solidFill>
                  <a:schemeClr val="accent3">
                    <a:lumMod val="25000"/>
                  </a:schemeClr>
                </a:solidFill>
                <a:latin typeface="Abadi"/>
              </a:rPr>
              <a:t>Also the VAFB site has launched few times the same load with weight of +/-9100 kg</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A graph of a graph with blue and orange dots&#10;&#10;Description automatically generated">
            <a:extLst>
              <a:ext uri="{FF2B5EF4-FFF2-40B4-BE49-F238E27FC236}">
                <a16:creationId xmlns:a16="http://schemas.microsoft.com/office/drawing/2014/main" id="{D1945D12-D393-7E0E-61AC-8574C1344CAB}"/>
              </a:ext>
            </a:extLst>
          </p:cNvPr>
          <p:cNvPicPr>
            <a:picLocks noChangeAspect="1"/>
          </p:cNvPicPr>
          <p:nvPr/>
        </p:nvPicPr>
        <p:blipFill>
          <a:blip r:embed="rId3"/>
          <a:stretch>
            <a:fillRect/>
          </a:stretch>
        </p:blipFill>
        <p:spPr>
          <a:xfrm>
            <a:off x="3526996" y="1356538"/>
            <a:ext cx="7929876" cy="381602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t>2</a:t>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dirty="0" smtClean="0"/>
              <a:t>20</a:t>
            </a:fld>
            <a:endParaRPr lang="en-US" dirty="0"/>
          </a:p>
        </p:txBody>
      </p:sp>
      <p:sp>
        <p:nvSpPr>
          <p:cNvPr id="3" name="Content Placeholder 2"/>
          <p:cNvSpPr>
            <a:spLocks noGrp="1"/>
          </p:cNvSpPr>
          <p:nvPr>
            <p:ph type="body" sz="half" idx="4294967295"/>
          </p:nvPr>
        </p:nvSpPr>
        <p:spPr>
          <a:xfrm>
            <a:off x="694752" y="4716188"/>
            <a:ext cx="10000015" cy="160084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While bar plot shows that there are some orbits with very high success rate, the scatter plot gives a more insides of it and shows that the first 3 top orbit has only single launch, therefore high success rate of those cannot be compared with the success rate of GTO orbit to were much more launches.</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descr="A graph of success rate&#10;&#10;Description automatically generated">
            <a:extLst>
              <a:ext uri="{FF2B5EF4-FFF2-40B4-BE49-F238E27FC236}">
                <a16:creationId xmlns:a16="http://schemas.microsoft.com/office/drawing/2014/main" id="{D07846FE-A8DD-81CE-9C8E-025120D5DFCE}"/>
              </a:ext>
            </a:extLst>
          </p:cNvPr>
          <p:cNvPicPr>
            <a:picLocks noChangeAspect="1"/>
          </p:cNvPicPr>
          <p:nvPr/>
        </p:nvPicPr>
        <p:blipFill>
          <a:blip r:embed="rId3"/>
          <a:stretch>
            <a:fillRect/>
          </a:stretch>
        </p:blipFill>
        <p:spPr>
          <a:xfrm>
            <a:off x="53534" y="1287810"/>
            <a:ext cx="4620953" cy="3433404"/>
          </a:xfrm>
          <a:prstGeom prst="rect">
            <a:avLst/>
          </a:prstGeom>
        </p:spPr>
      </p:pic>
      <p:pic>
        <p:nvPicPr>
          <p:cNvPr id="6" name="Picture 5" descr="A graph of flight number&#10;&#10;Description automatically generated">
            <a:extLst>
              <a:ext uri="{FF2B5EF4-FFF2-40B4-BE49-F238E27FC236}">
                <a16:creationId xmlns:a16="http://schemas.microsoft.com/office/drawing/2014/main" id="{E6D89ABF-1E68-0009-8BE7-46621AA4A9F4}"/>
              </a:ext>
            </a:extLst>
          </p:cNvPr>
          <p:cNvPicPr>
            <a:picLocks noChangeAspect="1"/>
          </p:cNvPicPr>
          <p:nvPr/>
        </p:nvPicPr>
        <p:blipFill>
          <a:blip r:embed="rId4"/>
          <a:stretch>
            <a:fillRect/>
          </a:stretch>
        </p:blipFill>
        <p:spPr>
          <a:xfrm>
            <a:off x="4735759" y="1284951"/>
            <a:ext cx="7418681" cy="344142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A graph of flight number&#10;&#10;Description automatically generated">
            <a:extLst>
              <a:ext uri="{FF2B5EF4-FFF2-40B4-BE49-F238E27FC236}">
                <a16:creationId xmlns:a16="http://schemas.microsoft.com/office/drawing/2014/main" id="{C5B3D82C-470A-1B1E-911D-CC8E4AEF7660}"/>
              </a:ext>
            </a:extLst>
          </p:cNvPr>
          <p:cNvPicPr>
            <a:picLocks noChangeAspect="1"/>
          </p:cNvPicPr>
          <p:nvPr/>
        </p:nvPicPr>
        <p:blipFill>
          <a:blip r:embed="rId3"/>
          <a:stretch>
            <a:fillRect/>
          </a:stretch>
        </p:blipFill>
        <p:spPr>
          <a:xfrm>
            <a:off x="3352871" y="1284951"/>
            <a:ext cx="8801569" cy="4081132"/>
          </a:xfrm>
          <a:prstGeom prst="rect">
            <a:avLst/>
          </a:prstGeom>
        </p:spPr>
      </p:pic>
      <p:sp>
        <p:nvSpPr>
          <p:cNvPr id="7" name="TextBox 6">
            <a:extLst>
              <a:ext uri="{FF2B5EF4-FFF2-40B4-BE49-F238E27FC236}">
                <a16:creationId xmlns:a16="http://schemas.microsoft.com/office/drawing/2014/main" id="{9809D12A-09A9-D8FE-70D7-6F93031C8BAA}"/>
              </a:ext>
            </a:extLst>
          </p:cNvPr>
          <p:cNvSpPr txBox="1"/>
          <p:nvPr/>
        </p:nvSpPr>
        <p:spPr>
          <a:xfrm>
            <a:off x="538104" y="1328326"/>
            <a:ext cx="2743200"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00" dirty="0">
                <a:solidFill>
                  <a:srgbClr val="292929"/>
                </a:solidFill>
                <a:latin typeface="Abadi"/>
              </a:rPr>
              <a:t>There is visible that in the LEO orbit success appears related to the number of flights when there seems to be no relationship between flight number in GTO orbit.​</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78BE72E3-C569-876D-A5A0-A608B203FBBE}"/>
              </a:ext>
            </a:extLst>
          </p:cNvPr>
          <p:cNvPicPr>
            <a:picLocks noChangeAspect="1"/>
          </p:cNvPicPr>
          <p:nvPr/>
        </p:nvPicPr>
        <p:blipFill>
          <a:blip r:embed="rId3"/>
          <a:stretch>
            <a:fillRect/>
          </a:stretch>
        </p:blipFill>
        <p:spPr>
          <a:xfrm>
            <a:off x="770627" y="1312364"/>
            <a:ext cx="8321614" cy="490900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descr="A graph with a line going up&#10;&#10;Description automatically generated">
            <a:extLst>
              <a:ext uri="{FF2B5EF4-FFF2-40B4-BE49-F238E27FC236}">
                <a16:creationId xmlns:a16="http://schemas.microsoft.com/office/drawing/2014/main" id="{62E150A1-6F43-7509-6081-B70C5EE4F2F3}"/>
              </a:ext>
            </a:extLst>
          </p:cNvPr>
          <p:cNvPicPr>
            <a:picLocks noChangeAspect="1"/>
          </p:cNvPicPr>
          <p:nvPr/>
        </p:nvPicPr>
        <p:blipFill>
          <a:blip r:embed="rId3"/>
          <a:stretch>
            <a:fillRect/>
          </a:stretch>
        </p:blipFill>
        <p:spPr>
          <a:xfrm>
            <a:off x="770626" y="1467781"/>
            <a:ext cx="5518030" cy="474194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p:cNvSpPr>
            <a:spLocks noGrp="1"/>
          </p:cNvSpPr>
          <p:nvPr>
            <p:ph idx="4294967295"/>
          </p:nvPr>
        </p:nvSpPr>
        <p:spPr>
          <a:xfrm>
            <a:off x="741788" y="4176056"/>
            <a:ext cx="9745589" cy="88639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Result of query which gives the distinct names of the column launch site in the </a:t>
            </a:r>
            <a:r>
              <a:rPr lang="en-US" sz="2200" dirty="0" err="1">
                <a:solidFill>
                  <a:schemeClr val="accent3">
                    <a:lumMod val="25000"/>
                  </a:schemeClr>
                </a:solidFill>
                <a:latin typeface="Abadi"/>
              </a:rPr>
              <a:t>spacextbl</a:t>
            </a:r>
            <a:r>
              <a:rPr lang="en-US" sz="2200" dirty="0">
                <a:solidFill>
                  <a:schemeClr val="accent3">
                    <a:lumMod val="25000"/>
                  </a:schemeClr>
                </a:solidFill>
                <a:latin typeface="Abadi"/>
              </a:rPr>
              <a:t> table.</a:t>
            </a:r>
            <a:endParaRPr lang="en-US" dirty="0">
              <a:solidFill>
                <a:schemeClr val="accent3">
                  <a:lumMod val="25000"/>
                </a:schemeClr>
              </a:solidFill>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descr="A screenshot of a computer program&#10;&#10;Description automatically generated">
            <a:extLst>
              <a:ext uri="{FF2B5EF4-FFF2-40B4-BE49-F238E27FC236}">
                <a16:creationId xmlns:a16="http://schemas.microsoft.com/office/drawing/2014/main" id="{F5DEA302-967C-3D69-C5EB-21C30BBBE7B2}"/>
              </a:ext>
            </a:extLst>
          </p:cNvPr>
          <p:cNvPicPr>
            <a:picLocks noChangeAspect="1"/>
          </p:cNvPicPr>
          <p:nvPr/>
        </p:nvPicPr>
        <p:blipFill rotWithShape="1">
          <a:blip r:embed="rId3"/>
          <a:srcRect t="33437" b="-313"/>
          <a:stretch/>
        </p:blipFill>
        <p:spPr>
          <a:xfrm>
            <a:off x="892922" y="1516912"/>
            <a:ext cx="4899803" cy="201673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p:cNvSpPr>
            <a:spLocks noGrp="1"/>
          </p:cNvSpPr>
          <p:nvPr>
            <p:ph idx="4294967295"/>
          </p:nvPr>
        </p:nvSpPr>
        <p:spPr>
          <a:xfrm>
            <a:off x="770010" y="5118040"/>
            <a:ext cx="9745589" cy="107330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Result of querying the 5 records of which Launch site is start with "KSC"</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'KSC'</a:t>
            </a:r>
          </a:p>
        </p:txBody>
      </p:sp>
      <p:pic>
        <p:nvPicPr>
          <p:cNvPr id="2" name="Picture 1" descr="A screenshot of a computer&#10;&#10;Description automatically generated">
            <a:extLst>
              <a:ext uri="{FF2B5EF4-FFF2-40B4-BE49-F238E27FC236}">
                <a16:creationId xmlns:a16="http://schemas.microsoft.com/office/drawing/2014/main" id="{E386F416-EB17-CB5A-C60D-185A453A294A}"/>
              </a:ext>
            </a:extLst>
          </p:cNvPr>
          <p:cNvPicPr>
            <a:picLocks noChangeAspect="1"/>
          </p:cNvPicPr>
          <p:nvPr/>
        </p:nvPicPr>
        <p:blipFill>
          <a:blip r:embed="rId3"/>
          <a:stretch>
            <a:fillRect/>
          </a:stretch>
        </p:blipFill>
        <p:spPr>
          <a:xfrm>
            <a:off x="770626" y="1487478"/>
            <a:ext cx="8867954" cy="2919761"/>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p:cNvSpPr>
            <a:spLocks noGrp="1"/>
          </p:cNvSpPr>
          <p:nvPr>
            <p:ph idx="4294967295"/>
          </p:nvPr>
        </p:nvSpPr>
        <p:spPr>
          <a:xfrm>
            <a:off x="885029" y="3434824"/>
            <a:ext cx="9745589" cy="1246894"/>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a:rPr>
              <a:t>Sum of the total payload mass for which the customer was NASA (CRS)</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descr="A black screen with white text&#10;&#10;Description automatically generated">
            <a:extLst>
              <a:ext uri="{FF2B5EF4-FFF2-40B4-BE49-F238E27FC236}">
                <a16:creationId xmlns:a16="http://schemas.microsoft.com/office/drawing/2014/main" id="{13814440-A421-71EE-090E-E435F11A95DB}"/>
              </a:ext>
            </a:extLst>
          </p:cNvPr>
          <p:cNvPicPr>
            <a:picLocks noChangeAspect="1"/>
          </p:cNvPicPr>
          <p:nvPr/>
        </p:nvPicPr>
        <p:blipFill>
          <a:blip r:embed="rId3"/>
          <a:stretch>
            <a:fillRect/>
          </a:stretch>
        </p:blipFill>
        <p:spPr>
          <a:xfrm>
            <a:off x="957532" y="1474884"/>
            <a:ext cx="4224067" cy="96087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p:cNvSpPr>
            <a:spLocks noGrp="1"/>
          </p:cNvSpPr>
          <p:nvPr>
            <p:ph idx="4294967295"/>
          </p:nvPr>
        </p:nvSpPr>
        <p:spPr>
          <a:xfrm>
            <a:off x="770010" y="4442304"/>
            <a:ext cx="9745589" cy="1749036"/>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Average payload mass carried by booster version of F9 v1.1</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descr="A screenshot of a computer&#10;&#10;Description automatically generated">
            <a:extLst>
              <a:ext uri="{FF2B5EF4-FFF2-40B4-BE49-F238E27FC236}">
                <a16:creationId xmlns:a16="http://schemas.microsoft.com/office/drawing/2014/main" id="{9238641F-1DF2-0B4B-3721-E307917209F0}"/>
              </a:ext>
            </a:extLst>
          </p:cNvPr>
          <p:cNvPicPr>
            <a:picLocks noChangeAspect="1"/>
          </p:cNvPicPr>
          <p:nvPr/>
        </p:nvPicPr>
        <p:blipFill>
          <a:blip r:embed="rId3"/>
          <a:stretch>
            <a:fillRect/>
          </a:stretch>
        </p:blipFill>
        <p:spPr>
          <a:xfrm>
            <a:off x="2021457" y="1499593"/>
            <a:ext cx="4842294" cy="118462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p:cNvSpPr>
            <a:spLocks noGrp="1"/>
          </p:cNvSpPr>
          <p:nvPr>
            <p:ph idx="4294967295"/>
          </p:nvPr>
        </p:nvSpPr>
        <p:spPr>
          <a:xfrm>
            <a:off x="770010" y="4183511"/>
            <a:ext cx="9745589" cy="202220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Date of the first </a:t>
            </a:r>
            <a:r>
              <a:rPr lang="en-US" sz="2200">
                <a:solidFill>
                  <a:schemeClr val="accent3">
                    <a:lumMod val="25000"/>
                  </a:schemeClr>
                </a:solidFill>
                <a:latin typeface="Abadi"/>
              </a:rPr>
              <a:t>successful</a:t>
            </a:r>
            <a:r>
              <a:rPr lang="en-US" sz="2200" dirty="0">
                <a:solidFill>
                  <a:schemeClr val="accent3">
                    <a:lumMod val="25000"/>
                  </a:schemeClr>
                </a:solidFill>
                <a:latin typeface="Abadi"/>
              </a:rPr>
              <a:t> landing outcome in drone ship</a:t>
            </a:r>
            <a:endParaRPr lang="en-US" dirty="0">
              <a:solidFill>
                <a:schemeClr val="accent3">
                  <a:lumMod val="25000"/>
                </a:schemeClr>
              </a:solidFill>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descr="A screen shot of a black background&#10;&#10;Description automatically generated">
            <a:extLst>
              <a:ext uri="{FF2B5EF4-FFF2-40B4-BE49-F238E27FC236}">
                <a16:creationId xmlns:a16="http://schemas.microsoft.com/office/drawing/2014/main" id="{AB1785CC-1106-8DFA-F020-73E06A0E787C}"/>
              </a:ext>
            </a:extLst>
          </p:cNvPr>
          <p:cNvPicPr>
            <a:picLocks noChangeAspect="1"/>
          </p:cNvPicPr>
          <p:nvPr/>
        </p:nvPicPr>
        <p:blipFill>
          <a:blip r:embed="rId3"/>
          <a:stretch>
            <a:fillRect/>
          </a:stretch>
        </p:blipFill>
        <p:spPr>
          <a:xfrm>
            <a:off x="770626" y="1588776"/>
            <a:ext cx="5345501" cy="100626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p:cNvSpPr>
            <a:spLocks noGrp="1"/>
          </p:cNvSpPr>
          <p:nvPr>
            <p:ph idx="4294967295"/>
          </p:nvPr>
        </p:nvSpPr>
        <p:spPr>
          <a:xfrm>
            <a:off x="770010" y="4111625"/>
            <a:ext cx="9745589" cy="2094092"/>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Booster versions which have success in ground pad and have payload mass greater than 4000 but less than 6000 kg.</a:t>
            </a:r>
            <a:endParaRPr lang="en-US" sz="2200" dirty="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descr="A screenshot of a black screen&#10;&#10;Description automatically generated">
            <a:extLst>
              <a:ext uri="{FF2B5EF4-FFF2-40B4-BE49-F238E27FC236}">
                <a16:creationId xmlns:a16="http://schemas.microsoft.com/office/drawing/2014/main" id="{4D0A7A6C-E9A2-A701-E3C1-F765EA88747F}"/>
              </a:ext>
            </a:extLst>
          </p:cNvPr>
          <p:cNvPicPr>
            <a:picLocks noChangeAspect="1"/>
          </p:cNvPicPr>
          <p:nvPr/>
        </p:nvPicPr>
        <p:blipFill>
          <a:blip r:embed="rId3"/>
          <a:stretch>
            <a:fillRect/>
          </a:stretch>
        </p:blipFill>
        <p:spPr>
          <a:xfrm>
            <a:off x="1072551" y="1451291"/>
            <a:ext cx="3907766" cy="120934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3</a:t>
            </a:fld>
            <a:endParaRPr lang="en-US" dirty="0"/>
          </a:p>
        </p:txBody>
      </p:sp>
      <p:sp>
        <p:nvSpPr>
          <p:cNvPr id="10" name="Content Placeholder 2"/>
          <p:cNvSpPr txBox="1"/>
          <p:nvPr/>
        </p:nvSpPr>
        <p:spPr>
          <a:xfrm>
            <a:off x="766310" y="1395434"/>
            <a:ext cx="10490701" cy="514298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In this project, we embarked on a comprehensive analysis to determine the pricing of rocket launch based on the reusability of the first stage of launch. The analysis is based on the history of the SpaceX Falcon 9 launches. The methodologies employed can be summarized as follows: </a:t>
            </a:r>
            <a:endParaRPr lang="en-US" dirty="0">
              <a:solidFill>
                <a:schemeClr val="accent3">
                  <a:lumMod val="25000"/>
                </a:schemeClr>
              </a:solidFill>
            </a:endParaRPr>
          </a:p>
          <a:p>
            <a:pPr marL="342900" indent="-342900">
              <a:lnSpc>
                <a:spcPct val="100000"/>
              </a:lnSpc>
              <a:spcBef>
                <a:spcPts val="1400"/>
              </a:spcBef>
            </a:pPr>
            <a:r>
              <a:rPr lang="en-US" sz="2200" dirty="0">
                <a:solidFill>
                  <a:schemeClr val="accent3">
                    <a:lumMod val="25000"/>
                  </a:schemeClr>
                </a:solidFill>
                <a:latin typeface="Abadi"/>
              </a:rPr>
              <a:t>Data Gathering – We gathered extensive public information about SpaceX, including historical rocket launch data, mission parameters, payload details, and outcomes of previous launches. </a:t>
            </a:r>
            <a:endParaRPr lang="en-US">
              <a:solidFill>
                <a:schemeClr val="accent3">
                  <a:lumMod val="25000"/>
                </a:schemeClr>
              </a:solidFill>
            </a:endParaRPr>
          </a:p>
          <a:p>
            <a:pPr marL="342900" indent="-342900">
              <a:lnSpc>
                <a:spcPct val="100000"/>
              </a:lnSpc>
              <a:spcBef>
                <a:spcPts val="1400"/>
              </a:spcBef>
            </a:pPr>
            <a:r>
              <a:rPr lang="en-US" sz="2200" dirty="0">
                <a:solidFill>
                  <a:schemeClr val="accent3">
                    <a:lumMod val="25000"/>
                  </a:schemeClr>
                </a:solidFill>
                <a:latin typeface="Abadi"/>
              </a:rPr>
              <a:t>Machine Learning Model – to predict the reusability of Falcon 9's first stage, we developed a machine learning model. This model was trained on a diverse dataset that included mission-specific variables and historical success rates. </a:t>
            </a:r>
            <a:endParaRPr lang="en-US">
              <a:solidFill>
                <a:schemeClr val="accent3">
                  <a:lumMod val="25000"/>
                </a:schemeClr>
              </a:solidFill>
            </a:endParaRPr>
          </a:p>
          <a:p>
            <a:pPr marL="0" indent="0">
              <a:lnSpc>
                <a:spcPct val="100000"/>
              </a:lnSpc>
              <a:spcBef>
                <a:spcPts val="1400"/>
              </a:spcBef>
              <a:buNone/>
            </a:pPr>
            <a:r>
              <a:rPr lang="en-US" sz="2200" dirty="0">
                <a:solidFill>
                  <a:schemeClr val="accent3">
                    <a:lumMod val="25000"/>
                  </a:schemeClr>
                </a:solidFill>
                <a:latin typeface="Abadi"/>
              </a:rPr>
              <a:t>The analysis yielded noteworthy results. The machine learning model demonstrated high accuracy in predicting the recoverability of the first stage, providing Space Y with a valuable tool for competitive strategy. </a:t>
            </a:r>
            <a:endParaRPr lang="en-US">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p:cNvSpPr>
            <a:spLocks noGrp="1"/>
          </p:cNvSpPr>
          <p:nvPr>
            <p:ph idx="4294967295"/>
          </p:nvPr>
        </p:nvSpPr>
        <p:spPr>
          <a:xfrm>
            <a:off x="770010" y="4629209"/>
            <a:ext cx="9745589" cy="157650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Total number of successful and failure mission outcomes</a:t>
            </a: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descr="A screenshot of a computer screen&#10;&#10;Description automatically generated">
            <a:extLst>
              <a:ext uri="{FF2B5EF4-FFF2-40B4-BE49-F238E27FC236}">
                <a16:creationId xmlns:a16="http://schemas.microsoft.com/office/drawing/2014/main" id="{5C04DBF6-1019-A820-5219-47A7D3ECE7D2}"/>
              </a:ext>
            </a:extLst>
          </p:cNvPr>
          <p:cNvPicPr>
            <a:picLocks noChangeAspect="1"/>
          </p:cNvPicPr>
          <p:nvPr/>
        </p:nvPicPr>
        <p:blipFill>
          <a:blip r:embed="rId3"/>
          <a:stretch>
            <a:fillRect/>
          </a:stretch>
        </p:blipFill>
        <p:spPr>
          <a:xfrm>
            <a:off x="1163219" y="1540354"/>
            <a:ext cx="4071488" cy="2167027"/>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p:cNvSpPr>
            <a:spLocks noGrp="1"/>
          </p:cNvSpPr>
          <p:nvPr>
            <p:ph idx="4294967295"/>
          </p:nvPr>
        </p:nvSpPr>
        <p:spPr>
          <a:xfrm>
            <a:off x="6607217" y="1825625"/>
            <a:ext cx="3908382" cy="438009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All Boster versions which have carried the maximum payload mass.</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descr="A black and white screen with numbers&#10;&#10;Description automatically generated">
            <a:extLst>
              <a:ext uri="{FF2B5EF4-FFF2-40B4-BE49-F238E27FC236}">
                <a16:creationId xmlns:a16="http://schemas.microsoft.com/office/drawing/2014/main" id="{8FDFC98B-6919-E3C0-03DC-8B8A0DDBE1B1}"/>
              </a:ext>
            </a:extLst>
          </p:cNvPr>
          <p:cNvPicPr>
            <a:picLocks noChangeAspect="1"/>
          </p:cNvPicPr>
          <p:nvPr/>
        </p:nvPicPr>
        <p:blipFill>
          <a:blip r:embed="rId3"/>
          <a:stretch>
            <a:fillRect/>
          </a:stretch>
        </p:blipFill>
        <p:spPr>
          <a:xfrm>
            <a:off x="841705" y="1375285"/>
            <a:ext cx="3334289" cy="5056337"/>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p:cNvSpPr>
            <a:spLocks noGrp="1"/>
          </p:cNvSpPr>
          <p:nvPr>
            <p:ph idx="4294967295"/>
          </p:nvPr>
        </p:nvSpPr>
        <p:spPr>
          <a:xfrm>
            <a:off x="770010" y="5161171"/>
            <a:ext cx="9745589" cy="105892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Month, year, landing outcome, booster version and launch site for the months in year 2017</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descr="A screenshot of a black screen&#10;&#10;Description automatically generated">
            <a:extLst>
              <a:ext uri="{FF2B5EF4-FFF2-40B4-BE49-F238E27FC236}">
                <a16:creationId xmlns:a16="http://schemas.microsoft.com/office/drawing/2014/main" id="{E93FAD12-116A-A27B-57FD-08C0DC402988}"/>
              </a:ext>
            </a:extLst>
          </p:cNvPr>
          <p:cNvPicPr>
            <a:picLocks noChangeAspect="1"/>
          </p:cNvPicPr>
          <p:nvPr/>
        </p:nvPicPr>
        <p:blipFill>
          <a:blip r:embed="rId3"/>
          <a:stretch>
            <a:fillRect/>
          </a:stretch>
        </p:blipFill>
        <p:spPr>
          <a:xfrm>
            <a:off x="871268" y="1441236"/>
            <a:ext cx="5345501" cy="255217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p:cNvSpPr>
            <a:spLocks noGrp="1"/>
          </p:cNvSpPr>
          <p:nvPr>
            <p:ph idx="4294967295"/>
          </p:nvPr>
        </p:nvSpPr>
        <p:spPr>
          <a:xfrm>
            <a:off x="4910689" y="1825625"/>
            <a:ext cx="5604910" cy="43800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a:t>
            </a:r>
          </a:p>
          <a:p>
            <a:pPr>
              <a:lnSpc>
                <a:spcPct val="100000"/>
              </a:lnSpc>
              <a:spcBef>
                <a:spcPts val="1400"/>
              </a:spcBef>
            </a:pPr>
            <a:r>
              <a:rPr lang="en-US" sz="2200" dirty="0">
                <a:solidFill>
                  <a:schemeClr val="accent3">
                    <a:lumMod val="25000"/>
                  </a:schemeClr>
                </a:solidFill>
                <a:latin typeface="Abadi"/>
              </a:rPr>
              <a:t>First place has the Success outcome with 38 launches.</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descr="A screenshot of a black screen&#10;&#10;Description automatically generated">
            <a:extLst>
              <a:ext uri="{FF2B5EF4-FFF2-40B4-BE49-F238E27FC236}">
                <a16:creationId xmlns:a16="http://schemas.microsoft.com/office/drawing/2014/main" id="{500A7F25-D815-FE8D-E537-465077C0FBD9}"/>
              </a:ext>
            </a:extLst>
          </p:cNvPr>
          <p:cNvPicPr>
            <a:picLocks noChangeAspect="1"/>
          </p:cNvPicPr>
          <p:nvPr/>
        </p:nvPicPr>
        <p:blipFill>
          <a:blip r:embed="rId3"/>
          <a:stretch>
            <a:fillRect/>
          </a:stretch>
        </p:blipFill>
        <p:spPr>
          <a:xfrm>
            <a:off x="765415" y="1436658"/>
            <a:ext cx="3314340" cy="438725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dirty="0" smtClean="0"/>
              <a:t>35</a:t>
            </a:fld>
            <a:endParaRPr lang="en-US" dirty="0"/>
          </a:p>
        </p:txBody>
      </p:sp>
      <p:sp>
        <p:nvSpPr>
          <p:cNvPr id="5" name="Content Placeholder 4"/>
          <p:cNvSpPr>
            <a:spLocks noGrp="1"/>
          </p:cNvSpPr>
          <p:nvPr>
            <p:ph idx="4294967295"/>
          </p:nvPr>
        </p:nvSpPr>
        <p:spPr>
          <a:xfrm>
            <a:off x="770010" y="4102218"/>
            <a:ext cx="9350478" cy="2112375"/>
          </a:xfrm>
          <a:prstGeom prst="rect">
            <a:avLst/>
          </a:prstGeom>
        </p:spPr>
        <p:txBody>
          <a:bodyPr lIns="91440" tIns="45720" rIns="91440" bIns="45720" anchor="t">
            <a:normAutofit/>
          </a:bodyPr>
          <a:lstStyle/>
          <a:p>
            <a:pPr>
              <a:buNone/>
            </a:pPr>
            <a:r>
              <a:rPr lang="en-US" sz="2200" dirty="0">
                <a:solidFill>
                  <a:schemeClr val="accent3">
                    <a:lumMod val="25000"/>
                  </a:schemeClr>
                </a:solidFill>
                <a:ea typeface="+mn-lt"/>
                <a:cs typeface="+mn-lt"/>
              </a:rPr>
              <a:t>All four Launch sites are situated in the US. All launch sites are in proximity to the Equator line and all are very close to the coastline. Three of them are on the opposite coastline to the fourth one. </a:t>
            </a:r>
            <a:endParaRPr lang="en-US" dirty="0">
              <a:solidFill>
                <a:schemeClr val="accent3">
                  <a:lumMod val="25000"/>
                </a:schemeClr>
              </a:solidFill>
              <a:ea typeface="+mn-lt"/>
              <a:cs typeface="+mn-lt"/>
            </a:endParaRPr>
          </a:p>
          <a:p>
            <a:pPr>
              <a:buNone/>
            </a:pPr>
            <a:r>
              <a:rPr lang="en-US" sz="2200" dirty="0">
                <a:solidFill>
                  <a:schemeClr val="accent3">
                    <a:lumMod val="25000"/>
                  </a:schemeClr>
                </a:solidFill>
                <a:ea typeface="+mn-lt"/>
                <a:cs typeface="+mn-lt"/>
              </a:rPr>
              <a:t>Three launch sites on the east coastline are so close to each other that they are not visible correctly without zooming in.</a:t>
            </a:r>
            <a:endParaRPr lang="en-US" sz="2200" dirty="0">
              <a:solidFill>
                <a:schemeClr val="accent3">
                  <a:lumMod val="25000"/>
                </a:schemeClr>
              </a:solidFill>
              <a:ea typeface="Calibri"/>
              <a:cs typeface="Calibri"/>
            </a:endParaRPr>
          </a:p>
        </p:txBody>
      </p:sp>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locations</a:t>
            </a:r>
            <a:endParaRPr lang="en-US" dirty="0"/>
          </a:p>
        </p:txBody>
      </p:sp>
      <p:pic>
        <p:nvPicPr>
          <p:cNvPr id="4" name="Picture 3" descr="A map of the united states&#10;&#10;Description automatically generated">
            <a:extLst>
              <a:ext uri="{FF2B5EF4-FFF2-40B4-BE49-F238E27FC236}">
                <a16:creationId xmlns:a16="http://schemas.microsoft.com/office/drawing/2014/main" id="{E1E5E6B1-B2B5-7CB1-67E4-C0278CC18B55}"/>
              </a:ext>
            </a:extLst>
          </p:cNvPr>
          <p:cNvPicPr>
            <a:picLocks noChangeAspect="1"/>
          </p:cNvPicPr>
          <p:nvPr/>
        </p:nvPicPr>
        <p:blipFill>
          <a:blip r:embed="rId3"/>
          <a:stretch>
            <a:fillRect/>
          </a:stretch>
        </p:blipFill>
        <p:spPr>
          <a:xfrm>
            <a:off x="822278" y="1417142"/>
            <a:ext cx="4295423" cy="2550834"/>
          </a:xfrm>
          <a:prstGeom prst="rect">
            <a:avLst/>
          </a:prstGeom>
        </p:spPr>
      </p:pic>
      <p:pic>
        <p:nvPicPr>
          <p:cNvPr id="6" name="Picture 5" descr="A map of a city&#10;&#10;Description automatically generated">
            <a:extLst>
              <a:ext uri="{FF2B5EF4-FFF2-40B4-BE49-F238E27FC236}">
                <a16:creationId xmlns:a16="http://schemas.microsoft.com/office/drawing/2014/main" id="{C566EB03-AC2B-9730-A678-187E4A77BAF5}"/>
              </a:ext>
            </a:extLst>
          </p:cNvPr>
          <p:cNvPicPr>
            <a:picLocks noChangeAspect="1"/>
          </p:cNvPicPr>
          <p:nvPr/>
        </p:nvPicPr>
        <p:blipFill>
          <a:blip r:embed="rId4"/>
          <a:stretch>
            <a:fillRect/>
          </a:stretch>
        </p:blipFill>
        <p:spPr>
          <a:xfrm>
            <a:off x="5125901" y="1416892"/>
            <a:ext cx="4248385" cy="2597130"/>
          </a:xfrm>
          <a:prstGeom prst="rect">
            <a:avLst/>
          </a:prstGeom>
        </p:spPr>
      </p:pic>
      <p:pic>
        <p:nvPicPr>
          <p:cNvPr id="7" name="Picture 6" descr="A map with blue circles&#10;&#10;Description automatically generated">
            <a:extLst>
              <a:ext uri="{FF2B5EF4-FFF2-40B4-BE49-F238E27FC236}">
                <a16:creationId xmlns:a16="http://schemas.microsoft.com/office/drawing/2014/main" id="{99F1BD9D-7E24-D0DE-458D-86031063E196}"/>
              </a:ext>
            </a:extLst>
          </p:cNvPr>
          <p:cNvPicPr>
            <a:picLocks noChangeAspect="1"/>
          </p:cNvPicPr>
          <p:nvPr/>
        </p:nvPicPr>
        <p:blipFill>
          <a:blip r:embed="rId5"/>
          <a:stretch>
            <a:fillRect/>
          </a:stretch>
        </p:blipFill>
        <p:spPr>
          <a:xfrm>
            <a:off x="8308622" y="1414084"/>
            <a:ext cx="4380088" cy="254346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Successes and failures of each location</a:t>
            </a:r>
            <a:endParaRPr lang="en-US" dirty="0"/>
          </a:p>
        </p:txBody>
      </p:sp>
      <p:pic>
        <p:nvPicPr>
          <p:cNvPr id="4" name="Picture 3">
            <a:extLst>
              <a:ext uri="{FF2B5EF4-FFF2-40B4-BE49-F238E27FC236}">
                <a16:creationId xmlns:a16="http://schemas.microsoft.com/office/drawing/2014/main" id="{0A03A519-AA82-D94F-06C8-1941828969FB}"/>
              </a:ext>
            </a:extLst>
          </p:cNvPr>
          <p:cNvPicPr>
            <a:picLocks noChangeAspect="1"/>
          </p:cNvPicPr>
          <p:nvPr/>
        </p:nvPicPr>
        <p:blipFill>
          <a:blip r:embed="rId3"/>
          <a:stretch>
            <a:fillRect/>
          </a:stretch>
        </p:blipFill>
        <p:spPr>
          <a:xfrm>
            <a:off x="8882474" y="1309912"/>
            <a:ext cx="4483570" cy="2648325"/>
          </a:xfrm>
          <a:prstGeom prst="rect">
            <a:avLst/>
          </a:prstGeom>
        </p:spPr>
      </p:pic>
      <p:pic>
        <p:nvPicPr>
          <p:cNvPr id="6" name="Picture 5" descr="A map with a spiral of points&#10;&#10;Description automatically generated">
            <a:extLst>
              <a:ext uri="{FF2B5EF4-FFF2-40B4-BE49-F238E27FC236}">
                <a16:creationId xmlns:a16="http://schemas.microsoft.com/office/drawing/2014/main" id="{C313D331-F687-3601-4CC4-1DCA50ABC081}"/>
              </a:ext>
            </a:extLst>
          </p:cNvPr>
          <p:cNvPicPr>
            <a:picLocks noChangeAspect="1"/>
          </p:cNvPicPr>
          <p:nvPr/>
        </p:nvPicPr>
        <p:blipFill>
          <a:blip r:embed="rId4"/>
          <a:stretch>
            <a:fillRect/>
          </a:stretch>
        </p:blipFill>
        <p:spPr>
          <a:xfrm>
            <a:off x="6464770" y="4070669"/>
            <a:ext cx="4229570" cy="2498441"/>
          </a:xfrm>
          <a:prstGeom prst="rect">
            <a:avLst/>
          </a:prstGeom>
        </p:spPr>
      </p:pic>
      <p:pic>
        <p:nvPicPr>
          <p:cNvPr id="7" name="Picture 6" descr="A map of the united states&#10;&#10;Description automatically generated">
            <a:extLst>
              <a:ext uri="{FF2B5EF4-FFF2-40B4-BE49-F238E27FC236}">
                <a16:creationId xmlns:a16="http://schemas.microsoft.com/office/drawing/2014/main" id="{C0C2A715-2C17-B7A8-00FE-F4A81775D317}"/>
              </a:ext>
            </a:extLst>
          </p:cNvPr>
          <p:cNvPicPr>
            <a:picLocks noChangeAspect="1"/>
          </p:cNvPicPr>
          <p:nvPr/>
        </p:nvPicPr>
        <p:blipFill>
          <a:blip r:embed="rId5"/>
          <a:stretch>
            <a:fillRect/>
          </a:stretch>
        </p:blipFill>
        <p:spPr>
          <a:xfrm>
            <a:off x="105363" y="1316342"/>
            <a:ext cx="4436533" cy="2654279"/>
          </a:xfrm>
          <a:prstGeom prst="rect">
            <a:avLst/>
          </a:prstGeom>
        </p:spPr>
      </p:pic>
      <p:pic>
        <p:nvPicPr>
          <p:cNvPr id="2" name="Picture 1" descr="A map with a location pin&#10;&#10;Description automatically generated">
            <a:extLst>
              <a:ext uri="{FF2B5EF4-FFF2-40B4-BE49-F238E27FC236}">
                <a16:creationId xmlns:a16="http://schemas.microsoft.com/office/drawing/2014/main" id="{FB25D903-7161-30EB-F1E0-E870E89E41BF}"/>
              </a:ext>
            </a:extLst>
          </p:cNvPr>
          <p:cNvPicPr>
            <a:picLocks noChangeAspect="1"/>
          </p:cNvPicPr>
          <p:nvPr/>
        </p:nvPicPr>
        <p:blipFill>
          <a:blip r:embed="rId6"/>
          <a:stretch>
            <a:fillRect/>
          </a:stretch>
        </p:blipFill>
        <p:spPr>
          <a:xfrm>
            <a:off x="4423362" y="1319801"/>
            <a:ext cx="4483568" cy="2647361"/>
          </a:xfrm>
          <a:prstGeom prst="rect">
            <a:avLst/>
          </a:prstGeom>
        </p:spPr>
      </p:pic>
      <p:sp>
        <p:nvSpPr>
          <p:cNvPr id="10" name="Content Placeholder 4">
            <a:extLst>
              <a:ext uri="{FF2B5EF4-FFF2-40B4-BE49-F238E27FC236}">
                <a16:creationId xmlns:a16="http://schemas.microsoft.com/office/drawing/2014/main" id="{43946610-F9CF-30AF-90FD-8389DA6913A2}"/>
              </a:ext>
            </a:extLst>
          </p:cNvPr>
          <p:cNvSpPr txBox="1">
            <a:spLocks/>
          </p:cNvSpPr>
          <p:nvPr/>
        </p:nvSpPr>
        <p:spPr>
          <a:xfrm>
            <a:off x="534824" y="4305946"/>
            <a:ext cx="5596865" cy="226401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ea typeface="+mn-lt"/>
                <a:cs typeface="+mn-lt"/>
              </a:rPr>
              <a:t>The interactive map displays a number of the launches. After zooming in you can see the color indication for which green means the launch had a successful landing and red failure. </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p:cNvSpPr>
            <a:spLocks noGrp="1"/>
          </p:cNvSpPr>
          <p:nvPr>
            <p:ph idx="4294967295"/>
          </p:nvPr>
        </p:nvSpPr>
        <p:spPr>
          <a:xfrm>
            <a:off x="770010" y="4559947"/>
            <a:ext cx="8597827" cy="1445566"/>
          </a:xfrm>
          <a:prstGeom prst="rect">
            <a:avLst/>
          </a:prstGeom>
        </p:spPr>
        <p:txBody>
          <a:bodyPr lIns="91440" tIns="45720" rIns="91440" bIns="45720" anchor="t">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a:ea typeface="+mn-lt"/>
                <a:cs typeface="+mn-lt"/>
              </a:rPr>
              <a:t>Blue lines on the map have marked the distance between the launch site and the closest coastline, railway, highway, and city.</a:t>
            </a:r>
            <a:endParaRPr lang="en-US" dirty="0">
              <a:solidFill>
                <a:schemeClr val="accent3">
                  <a:lumMod val="25000"/>
                </a:schemeClr>
              </a:solidFill>
              <a:latin typeface="Calibri"/>
              <a:ea typeface="+mn-lt"/>
              <a:cs typeface="+mn-lt"/>
            </a:endParaRPr>
          </a:p>
          <a:p>
            <a:pPr marL="0" indent="0">
              <a:lnSpc>
                <a:spcPct val="100000"/>
              </a:lnSpc>
              <a:spcBef>
                <a:spcPts val="1400"/>
              </a:spcBef>
              <a:buNone/>
            </a:pPr>
            <a:r>
              <a:rPr lang="en-US" sz="2200" dirty="0">
                <a:solidFill>
                  <a:schemeClr val="accent3">
                    <a:lumMod val="25000"/>
                  </a:schemeClr>
                </a:solidFill>
                <a:latin typeface="Abadi"/>
                <a:ea typeface="+mn-lt"/>
                <a:cs typeface="+mn-lt"/>
              </a:rPr>
              <a:t>Most of those places are not farther than 1 km from the Launch site, except for the city which is approximately 14 km away. </a:t>
            </a:r>
            <a:endParaRPr lang="en-US">
              <a:solidFill>
                <a:schemeClr val="accent3">
                  <a:lumMod val="25000"/>
                </a:schemeClr>
              </a:solidFill>
              <a:ea typeface="Calibri"/>
              <a:cs typeface="Calibri"/>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from Launch sites to the strategic points.</a:t>
            </a:r>
          </a:p>
        </p:txBody>
      </p:sp>
      <p:pic>
        <p:nvPicPr>
          <p:cNvPr id="2" name="Picture 1" descr="A map of a city&#10;&#10;Description automatically generated">
            <a:extLst>
              <a:ext uri="{FF2B5EF4-FFF2-40B4-BE49-F238E27FC236}">
                <a16:creationId xmlns:a16="http://schemas.microsoft.com/office/drawing/2014/main" id="{A4063B95-E578-E8CD-587F-C5C130AB0A25}"/>
              </a:ext>
            </a:extLst>
          </p:cNvPr>
          <p:cNvPicPr>
            <a:picLocks noChangeAspect="1"/>
          </p:cNvPicPr>
          <p:nvPr/>
        </p:nvPicPr>
        <p:blipFill>
          <a:blip r:embed="rId3"/>
          <a:stretch>
            <a:fillRect/>
          </a:stretch>
        </p:blipFill>
        <p:spPr>
          <a:xfrm>
            <a:off x="425215" y="1381789"/>
            <a:ext cx="4906903" cy="2946718"/>
          </a:xfrm>
          <a:prstGeom prst="rect">
            <a:avLst/>
          </a:prstGeom>
        </p:spPr>
      </p:pic>
      <p:pic>
        <p:nvPicPr>
          <p:cNvPr id="4" name="Picture 3">
            <a:extLst>
              <a:ext uri="{FF2B5EF4-FFF2-40B4-BE49-F238E27FC236}">
                <a16:creationId xmlns:a16="http://schemas.microsoft.com/office/drawing/2014/main" id="{EE88D882-623D-7BC6-E616-8C74A54D5902}"/>
              </a:ext>
            </a:extLst>
          </p:cNvPr>
          <p:cNvPicPr>
            <a:picLocks noChangeAspect="1"/>
          </p:cNvPicPr>
          <p:nvPr/>
        </p:nvPicPr>
        <p:blipFill>
          <a:blip r:embed="rId4"/>
          <a:stretch>
            <a:fillRect/>
          </a:stretch>
        </p:blipFill>
        <p:spPr>
          <a:xfrm>
            <a:off x="5768622" y="1380464"/>
            <a:ext cx="4850459" cy="2949368"/>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p:cNvSpPr>
            <a:spLocks noGrp="1"/>
          </p:cNvSpPr>
          <p:nvPr>
            <p:ph idx="4294967295"/>
          </p:nvPr>
        </p:nvSpPr>
        <p:spPr>
          <a:xfrm>
            <a:off x="770010" y="1618662"/>
            <a:ext cx="4072923" cy="455830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Pie chart shows total success launches by site. The KSC LC site have the biggest amount of success launches, which is 41.7% of all success launches.</a:t>
            </a: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Launch count for all sites</a:t>
            </a:r>
          </a:p>
        </p:txBody>
      </p:sp>
      <p:pic>
        <p:nvPicPr>
          <p:cNvPr id="2" name="Picture 1" descr="A pie chart with numbers and a few percentages&#10;&#10;Description automatically generated">
            <a:extLst>
              <a:ext uri="{FF2B5EF4-FFF2-40B4-BE49-F238E27FC236}">
                <a16:creationId xmlns:a16="http://schemas.microsoft.com/office/drawing/2014/main" id="{8B5A2E9F-F90D-AA28-86DA-25A418982B82}"/>
              </a:ext>
            </a:extLst>
          </p:cNvPr>
          <p:cNvPicPr>
            <a:picLocks noChangeAspect="1"/>
          </p:cNvPicPr>
          <p:nvPr/>
        </p:nvPicPr>
        <p:blipFill>
          <a:blip r:embed="rId3"/>
          <a:stretch>
            <a:fillRect/>
          </a:stretch>
        </p:blipFill>
        <p:spPr>
          <a:xfrm>
            <a:off x="4997215" y="1299419"/>
            <a:ext cx="6421496" cy="384523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4</a:t>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583943" y="1359666"/>
            <a:ext cx="10632577" cy="5071341"/>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a:rPr>
              <a:t>In the ever-evolving landscape of space exploration and commercialization, our project stands at the intersection of innovation and competition. The commercial space age has dawned, and companies like SpaceX have made space travel more accessible than ever before. As we embark on this endeavor, it's essential to understand the dynamic context that has shaped our mission. </a:t>
            </a:r>
            <a:endParaRPr lang="en-US" dirty="0">
              <a:solidFill>
                <a:schemeClr val="accent3">
                  <a:lumMod val="25000"/>
                </a:schemeClr>
              </a:solidFill>
              <a:latin typeface="Abadi"/>
            </a:endParaRPr>
          </a:p>
          <a:p>
            <a:pPr marL="0" indent="0">
              <a:spcBef>
                <a:spcPts val="1400"/>
              </a:spcBef>
              <a:buNone/>
            </a:pPr>
            <a:r>
              <a:rPr lang="en-US" sz="2200" dirty="0">
                <a:solidFill>
                  <a:schemeClr val="accent3">
                    <a:lumMod val="25000"/>
                  </a:schemeClr>
                </a:solidFill>
                <a:latin typeface="Abadi"/>
              </a:rPr>
              <a:t>SpaceX, under the visionary leadership of Elon Musk, has achieved remarkable feats, from sending spacecraft to the International Space Station to establishing the revolutionary Starlink satellite internet constellation. Their cost-effective approach to space launches, epitomized by the Falcon 9 rocket, has disrupted the industry. SpaceX's ability to recover and reuse the first stage of their rockets has been a game-changer, significantly reducing launch costs. </a:t>
            </a:r>
            <a:endParaRPr lang="en-US">
              <a:solidFill>
                <a:schemeClr val="accent3">
                  <a:lumMod val="25000"/>
                </a:schemeClr>
              </a:solidFill>
              <a:latin typeface="Abadi"/>
            </a:endParaRPr>
          </a:p>
          <a:p>
            <a:pPr marL="0" indent="0">
              <a:spcBef>
                <a:spcPts val="1400"/>
              </a:spcBef>
              <a:buNone/>
            </a:pPr>
            <a:r>
              <a:rPr lang="en-US" sz="2200" dirty="0">
                <a:solidFill>
                  <a:schemeClr val="accent3">
                    <a:lumMod val="25000"/>
                  </a:schemeClr>
                </a:solidFill>
                <a:latin typeface="Abadi"/>
              </a:rPr>
              <a:t>However, in the midst of this competition, Space Y, a new entrant into the market, seeks to challenge SpaceX's dominance. To do so, we must delve into the heart of the matter. Our project seeks to answer crucial questions: What drives the pricing of space launches, and how can we offer competitive pricing? Can we predict the reusability of the first stage, allowing for strategic decisions? These questions are central to our mission, and as data scientists, our task is to leverage data, methodologies, and insights to provide solutions that propel Space Y into the forefront of the commercial space launch industry.</a:t>
            </a:r>
            <a:endParaRPr lang="en-US">
              <a:solidFill>
                <a:schemeClr val="accent3">
                  <a:lumMod val="25000"/>
                </a:schemeClr>
              </a:solidFill>
              <a:latin typeface="Abad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p:cNvSpPr>
            <a:spLocks noGrp="1"/>
          </p:cNvSpPr>
          <p:nvPr>
            <p:ph idx="4294967295"/>
          </p:nvPr>
        </p:nvSpPr>
        <p:spPr>
          <a:xfrm>
            <a:off x="734027" y="1564367"/>
            <a:ext cx="3519413" cy="461259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Launch site CCAFS SLC-40 have 42.9 % of success landing launches which is the highest ratio of success versus failure.</a:t>
            </a: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p:txBody>
      </p:sp>
      <p:pic>
        <p:nvPicPr>
          <p:cNvPr id="2" name="Picture 1" descr="A pie chart with a red and blue circle&#10;&#10;Description automatically generated">
            <a:extLst>
              <a:ext uri="{FF2B5EF4-FFF2-40B4-BE49-F238E27FC236}">
                <a16:creationId xmlns:a16="http://schemas.microsoft.com/office/drawing/2014/main" id="{120C4431-7B60-4880-5826-E0811F0B4989}"/>
              </a:ext>
            </a:extLst>
          </p:cNvPr>
          <p:cNvPicPr>
            <a:picLocks noChangeAspect="1"/>
          </p:cNvPicPr>
          <p:nvPr/>
        </p:nvPicPr>
        <p:blipFill>
          <a:blip r:embed="rId3"/>
          <a:stretch>
            <a:fillRect/>
          </a:stretch>
        </p:blipFill>
        <p:spPr>
          <a:xfrm>
            <a:off x="4419601" y="1672696"/>
            <a:ext cx="6988628" cy="4220179"/>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p:cNvSpPr>
            <a:spLocks noGrp="1"/>
          </p:cNvSpPr>
          <p:nvPr>
            <p:ph idx="4294967295"/>
          </p:nvPr>
        </p:nvSpPr>
        <p:spPr>
          <a:xfrm>
            <a:off x="770011" y="1825625"/>
            <a:ext cx="3992091"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Dashboard allow to select different payload mass range to see the successes and failures of the launches with marked by color the Booster Version Category.</a:t>
            </a:r>
          </a:p>
          <a:p>
            <a:pPr marL="0" indent="0">
              <a:lnSpc>
                <a:spcPct val="100000"/>
              </a:lnSpc>
              <a:spcBef>
                <a:spcPts val="1400"/>
              </a:spcBef>
              <a:buNone/>
            </a:pPr>
            <a:r>
              <a:rPr lang="en-US" sz="2200" dirty="0">
                <a:solidFill>
                  <a:schemeClr val="accent3">
                    <a:lumMod val="25000"/>
                  </a:schemeClr>
                </a:solidFill>
                <a:latin typeface="Abadi"/>
              </a:rPr>
              <a:t>Selected range from 2500 to 5000 kg shows that the FT booster have 7 successes and 2 failures when Booster v1.1 in the same payload range have only 6 failures.</a:t>
            </a: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result vs Payload for launches with payload between 2500 and 5000 kg</a:t>
            </a:r>
          </a:p>
        </p:txBody>
      </p:sp>
      <p:pic>
        <p:nvPicPr>
          <p:cNvPr id="2" name="Picture 1" descr="A screenshot of a graph&#10;&#10;Description automatically generated">
            <a:extLst>
              <a:ext uri="{FF2B5EF4-FFF2-40B4-BE49-F238E27FC236}">
                <a16:creationId xmlns:a16="http://schemas.microsoft.com/office/drawing/2014/main" id="{1F7E0822-905C-299E-2AD8-D52F0A914ED9}"/>
              </a:ext>
            </a:extLst>
          </p:cNvPr>
          <p:cNvPicPr>
            <a:picLocks noChangeAspect="1"/>
          </p:cNvPicPr>
          <p:nvPr/>
        </p:nvPicPr>
        <p:blipFill>
          <a:blip r:embed="rId3"/>
          <a:stretch>
            <a:fillRect/>
          </a:stretch>
        </p:blipFill>
        <p:spPr>
          <a:xfrm>
            <a:off x="4898571" y="1500399"/>
            <a:ext cx="7195457" cy="4858688"/>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p:cNvSpPr>
            <a:spLocks noGrp="1"/>
          </p:cNvSpPr>
          <p:nvPr>
            <p:ph type="body" sz="half" idx="4294967295"/>
          </p:nvPr>
        </p:nvSpPr>
        <p:spPr>
          <a:xfrm>
            <a:off x="770010" y="1581372"/>
            <a:ext cx="4694618" cy="431233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classification accuracy doesn't give clearly one the best model – both the SVM and KNN has the highest accuracy 0.77</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AB8E10AC-22E7-4B4C-F786-F1E2D89C9BFA}"/>
              </a:ext>
            </a:extLst>
          </p:cNvPr>
          <p:cNvPicPr>
            <a:picLocks noChangeAspect="1"/>
          </p:cNvPicPr>
          <p:nvPr/>
        </p:nvPicPr>
        <p:blipFill>
          <a:blip r:embed="rId3"/>
          <a:stretch>
            <a:fillRect/>
          </a:stretch>
        </p:blipFill>
        <p:spPr>
          <a:xfrm>
            <a:off x="5780315" y="1339261"/>
            <a:ext cx="5823856" cy="4625791"/>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p:cNvSpPr>
            <a:spLocks noGrp="1"/>
          </p:cNvSpPr>
          <p:nvPr>
            <p:ph type="body" sz="half" idx="4294967295"/>
          </p:nvPr>
        </p:nvSpPr>
        <p:spPr>
          <a:xfrm>
            <a:off x="770011" y="2057400"/>
            <a:ext cx="4612046" cy="381158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Confusion Matrix of the best performing model shows that model predicted correctly 10 on 10 lands of the </a:t>
            </a:r>
            <a:r>
              <a:rPr lang="en-US" sz="2200">
                <a:solidFill>
                  <a:schemeClr val="accent3">
                    <a:lumMod val="25000"/>
                  </a:schemeClr>
                </a:solidFill>
                <a:latin typeface="Abadi"/>
              </a:rPr>
              <a:t>second</a:t>
            </a:r>
            <a:r>
              <a:rPr lang="en-US" sz="2200" dirty="0">
                <a:solidFill>
                  <a:schemeClr val="accent3">
                    <a:lumMod val="25000"/>
                  </a:schemeClr>
                </a:solidFill>
                <a:latin typeface="Abadi"/>
              </a:rPr>
              <a:t> part of the rocket.</a:t>
            </a:r>
          </a:p>
          <a:p>
            <a:pPr marL="0" indent="0">
              <a:lnSpc>
                <a:spcPct val="100000"/>
              </a:lnSpc>
              <a:spcBef>
                <a:spcPts val="1400"/>
              </a:spcBef>
              <a:buNone/>
            </a:pPr>
            <a:r>
              <a:rPr lang="en-US" sz="2200" dirty="0">
                <a:solidFill>
                  <a:schemeClr val="accent3">
                    <a:lumMod val="25000"/>
                  </a:schemeClr>
                </a:solidFill>
                <a:latin typeface="Abadi"/>
              </a:rPr>
              <a:t>It also predict correctly 4 on 4 launches were the second part of the </a:t>
            </a:r>
            <a:r>
              <a:rPr lang="en-US" sz="2200">
                <a:solidFill>
                  <a:schemeClr val="accent3">
                    <a:lumMod val="25000"/>
                  </a:schemeClr>
                </a:solidFill>
                <a:latin typeface="Abadi"/>
              </a:rPr>
              <a:t>rocket didn't land.</a:t>
            </a:r>
          </a:p>
          <a:p>
            <a:pPr marL="0" indent="0">
              <a:lnSpc>
                <a:spcPct val="100000"/>
              </a:lnSpc>
              <a:spcBef>
                <a:spcPts val="1400"/>
              </a:spcBef>
              <a:buNone/>
            </a:pPr>
            <a:r>
              <a:rPr lang="en-US" sz="2200" dirty="0">
                <a:solidFill>
                  <a:schemeClr val="accent3">
                    <a:lumMod val="25000"/>
                  </a:schemeClr>
                </a:solidFill>
                <a:latin typeface="Abadi"/>
              </a:rPr>
              <a:t>Model was wrong in for cases, were predicted that the rocket will not land, but it was landed.</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descr="A diagram of different colored squares&#10;&#10;Description automatically generated">
            <a:extLst>
              <a:ext uri="{FF2B5EF4-FFF2-40B4-BE49-F238E27FC236}">
                <a16:creationId xmlns:a16="http://schemas.microsoft.com/office/drawing/2014/main" id="{EB3D2F5E-0AB9-6FD3-EE87-01F523EB7C3A}"/>
              </a:ext>
            </a:extLst>
          </p:cNvPr>
          <p:cNvPicPr>
            <a:picLocks noChangeAspect="1"/>
          </p:cNvPicPr>
          <p:nvPr/>
        </p:nvPicPr>
        <p:blipFill>
          <a:blip r:embed="rId3"/>
          <a:stretch>
            <a:fillRect/>
          </a:stretch>
        </p:blipFill>
        <p:spPr>
          <a:xfrm>
            <a:off x="5671457" y="1369751"/>
            <a:ext cx="5693228" cy="485872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p:cNvSpPr>
            <a:spLocks noGrp="1"/>
          </p:cNvSpPr>
          <p:nvPr>
            <p:ph sz="half" idx="4294967295"/>
          </p:nvPr>
        </p:nvSpPr>
        <p:spPr>
          <a:xfrm>
            <a:off x="770011" y="1875054"/>
            <a:ext cx="5903913" cy="4351338"/>
          </a:xfrm>
          <a:prstGeom prst="rect">
            <a:avLst/>
          </a:prstGeom>
        </p:spPr>
        <p:txBody>
          <a:bodyPr lIns="91440" tIns="45720" rIns="91440" bIns="45720" anchor="t">
            <a:normAutofit fontScale="77500" lnSpcReduction="20000"/>
          </a:bodyPr>
          <a:lstStyle/>
          <a:p>
            <a:pPr>
              <a:lnSpc>
                <a:spcPct val="100000"/>
              </a:lnSpc>
              <a:spcBef>
                <a:spcPts val="1400"/>
              </a:spcBef>
            </a:pPr>
            <a:r>
              <a:rPr lang="en-US" sz="2200" dirty="0">
                <a:solidFill>
                  <a:schemeClr val="accent3">
                    <a:lumMod val="25000"/>
                  </a:schemeClr>
                </a:solidFill>
                <a:latin typeface="Abadi"/>
              </a:rPr>
              <a:t>Training four different models gives the same two results. The SVM and KNN models gives slightly better results than Logic regression and decision tree.</a:t>
            </a:r>
          </a:p>
          <a:p>
            <a:pPr>
              <a:lnSpc>
                <a:spcPct val="100000"/>
              </a:lnSpc>
              <a:spcBef>
                <a:spcPts val="1400"/>
              </a:spcBef>
            </a:pPr>
            <a:r>
              <a:rPr lang="en-US" sz="2200" dirty="0">
                <a:solidFill>
                  <a:schemeClr val="accent3">
                    <a:lumMod val="25000"/>
                  </a:schemeClr>
                </a:solidFill>
                <a:latin typeface="Abadi"/>
              </a:rPr>
              <a:t>The similar results could be caused by small size of training data.</a:t>
            </a:r>
          </a:p>
          <a:p>
            <a:pPr>
              <a:lnSpc>
                <a:spcPct val="100000"/>
              </a:lnSpc>
              <a:spcBef>
                <a:spcPts val="1400"/>
              </a:spcBef>
            </a:pPr>
            <a:r>
              <a:rPr lang="en-US" sz="2200" dirty="0">
                <a:solidFill>
                  <a:schemeClr val="accent3">
                    <a:lumMod val="25000"/>
                  </a:schemeClr>
                </a:solidFill>
                <a:latin typeface="Abadi"/>
              </a:rPr>
              <a:t>The accuracy on the level of 0.77 is not the best and could be improved by bigger size of data.</a:t>
            </a:r>
          </a:p>
          <a:p>
            <a:pPr>
              <a:lnSpc>
                <a:spcPct val="100000"/>
              </a:lnSpc>
              <a:spcBef>
                <a:spcPts val="1400"/>
              </a:spcBef>
            </a:pPr>
            <a:r>
              <a:rPr lang="en-US" sz="2200" dirty="0">
                <a:solidFill>
                  <a:schemeClr val="accent3">
                    <a:lumMod val="25000"/>
                  </a:schemeClr>
                </a:solidFill>
                <a:latin typeface="Abadi"/>
              </a:rPr>
              <a:t>Still with trained model we could correctly predicted 4 launches which did not land and 10 launches which land.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Model make mistake with 4 launches for which predict success, but it was failure in landing.</a:t>
            </a:r>
          </a:p>
          <a:p>
            <a:pPr>
              <a:lnSpc>
                <a:spcPct val="100000"/>
              </a:lnSpc>
              <a:spcBef>
                <a:spcPts val="1400"/>
              </a:spcBef>
            </a:pPr>
            <a:r>
              <a:rPr lang="en-US" sz="2200" dirty="0">
                <a:solidFill>
                  <a:schemeClr val="accent3">
                    <a:lumMod val="25000"/>
                  </a:schemeClr>
                </a:solidFill>
                <a:latin typeface="Abadi"/>
              </a:rPr>
              <a:t>Trained model together with right budget management can give already some savings for the Y company and can be improved when more launches will be done.</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p:cNvSpPr>
            <a:spLocks noGrp="1"/>
          </p:cNvSpPr>
          <p:nvPr>
            <p:ph sz="half" idx="4294967295"/>
          </p:nvPr>
        </p:nvSpPr>
        <p:spPr>
          <a:xfrm>
            <a:off x="770011" y="1859522"/>
            <a:ext cx="10515600"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Everything what was used in this project is included in the GitHub repositorium under the following address:</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6" name="TextBox 5"/>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Collection data from public accessible SpaceX API as well as from the wikipedia.com website.</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Cleaning and filtering data to ensure its quality and suitability for analysis.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Train various models, find their best parameters, calculating metrics and selecting the best algorithm.</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425882" y="1293044"/>
            <a:ext cx="5673213" cy="555578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Data sources: SpaceX API, Wikipedia page with Falcon 9 information.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Data collected via methods: request SpaceX API and web scrapping techniques.</a:t>
            </a:r>
          </a:p>
          <a:p>
            <a:pPr>
              <a:lnSpc>
                <a:spcPct val="100000"/>
              </a:lnSpc>
              <a:spcBef>
                <a:spcPts val="1400"/>
              </a:spcBef>
            </a:pPr>
            <a:r>
              <a:rPr lang="en-US" sz="2200" dirty="0">
                <a:solidFill>
                  <a:schemeClr val="accent3">
                    <a:lumMod val="25000"/>
                  </a:schemeClr>
                </a:solidFill>
                <a:latin typeface="Abadi"/>
                <a:ea typeface="Calibri"/>
                <a:cs typeface="Calibri"/>
              </a:rPr>
              <a:t>Carefully selected relevant data fields.</a:t>
            </a:r>
          </a:p>
          <a:p>
            <a:pPr>
              <a:lnSpc>
                <a:spcPct val="100000"/>
              </a:lnSpc>
              <a:spcBef>
                <a:spcPts val="1400"/>
              </a:spcBef>
            </a:pPr>
            <a:r>
              <a:rPr lang="en-US" sz="2200" dirty="0">
                <a:solidFill>
                  <a:schemeClr val="accent3">
                    <a:lumMod val="25000"/>
                  </a:schemeClr>
                </a:solidFill>
                <a:latin typeface="Abadi"/>
                <a:ea typeface="Calibri"/>
                <a:cs typeface="Calibri"/>
              </a:rPr>
              <a:t>Data validation - check what values data is presenting - many fields contains lists with ID instead of values.</a:t>
            </a:r>
          </a:p>
          <a:p>
            <a:pPr>
              <a:lnSpc>
                <a:spcPct val="100000"/>
              </a:lnSpc>
              <a:spcBef>
                <a:spcPts val="1400"/>
              </a:spcBef>
            </a:pPr>
            <a:r>
              <a:rPr lang="en-US" sz="2200" dirty="0">
                <a:solidFill>
                  <a:schemeClr val="accent3">
                    <a:lumMod val="25000"/>
                  </a:schemeClr>
                </a:solidFill>
                <a:latin typeface="Abadi"/>
                <a:ea typeface="Calibri"/>
                <a:cs typeface="Calibri"/>
              </a:rPr>
              <a:t>Perform first data wrangling to extract ID from lists.</a:t>
            </a:r>
          </a:p>
          <a:p>
            <a:pPr>
              <a:lnSpc>
                <a:spcPct val="100000"/>
              </a:lnSpc>
              <a:spcBef>
                <a:spcPts val="1400"/>
              </a:spcBef>
            </a:pPr>
            <a:r>
              <a:rPr lang="en-US" sz="2200" dirty="0">
                <a:solidFill>
                  <a:schemeClr val="accent3">
                    <a:lumMod val="25000"/>
                  </a:schemeClr>
                </a:solidFill>
                <a:latin typeface="Abadi"/>
                <a:ea typeface="Calibri"/>
                <a:cs typeface="Calibri"/>
              </a:rPr>
              <a:t>Request SpaceX API again to get information based on ID.</a:t>
            </a:r>
          </a:p>
          <a:p>
            <a:pPr>
              <a:lnSpc>
                <a:spcPct val="100000"/>
              </a:lnSpc>
              <a:spcBef>
                <a:spcPts val="1400"/>
              </a:spcBef>
            </a:pPr>
            <a:r>
              <a:rPr lang="en-US" sz="2200" dirty="0">
                <a:solidFill>
                  <a:schemeClr val="accent3">
                    <a:lumMod val="25000"/>
                  </a:schemeClr>
                </a:solidFill>
                <a:latin typeface="Abadi"/>
                <a:ea typeface="Calibri"/>
                <a:cs typeface="Calibri"/>
              </a:rPr>
              <a:t>Create data frame.</a:t>
            </a:r>
          </a:p>
          <a:p>
            <a:pPr>
              <a:lnSpc>
                <a:spcPct val="100000"/>
              </a:lnSpc>
              <a:spcBef>
                <a:spcPts val="1400"/>
              </a:spcBef>
            </a:pPr>
            <a:endParaRPr lang="en-US" sz="2200" dirty="0">
              <a:solidFill>
                <a:srgbClr val="292929"/>
              </a:solidFill>
              <a:latin typeface="Abadi"/>
              <a:ea typeface="Calibri"/>
              <a:cs typeface="Calibri"/>
            </a:endParaRPr>
          </a:p>
          <a:p>
            <a:pPr marL="0" indent="0">
              <a:buNone/>
            </a:pPr>
            <a:endParaRPr lang="en-US" dirty="0">
              <a:ea typeface="Calibri"/>
              <a:cs typeface="Calibri"/>
            </a:endParaRP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3" name="Picture 2" descr="A diagram of a data flow&#10;&#10;Description automatically generated">
            <a:extLst>
              <a:ext uri="{FF2B5EF4-FFF2-40B4-BE49-F238E27FC236}">
                <a16:creationId xmlns:a16="http://schemas.microsoft.com/office/drawing/2014/main" id="{CC7E9806-B17B-FBDB-AAB2-1DEA60D88E08}"/>
              </a:ext>
            </a:extLst>
          </p:cNvPr>
          <p:cNvPicPr>
            <a:picLocks noChangeAspect="1"/>
          </p:cNvPicPr>
          <p:nvPr/>
        </p:nvPicPr>
        <p:blipFill>
          <a:blip r:embed="rId3"/>
          <a:stretch>
            <a:fillRect/>
          </a:stretch>
        </p:blipFill>
        <p:spPr>
          <a:xfrm>
            <a:off x="6104800" y="1330631"/>
            <a:ext cx="6037432" cy="546673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a:cs typeface="Calibri" panose="020F0502020204030204"/>
            </a:endParaRPr>
          </a:p>
        </p:txBody>
      </p:sp>
      <p:sp>
        <p:nvSpPr>
          <p:cNvPr id="3" name="Text Placeholder 2"/>
          <p:cNvSpPr>
            <a:spLocks noGrp="1"/>
          </p:cNvSpPr>
          <p:nvPr>
            <p:ph type="body" sz="half" idx="4294967295"/>
          </p:nvPr>
        </p:nvSpPr>
        <p:spPr>
          <a:xfrm>
            <a:off x="108980" y="1791852"/>
            <a:ext cx="5352021" cy="4862319"/>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Data Collection from the SpaceX API has been split into 2 parts.</a:t>
            </a:r>
          </a:p>
          <a:p>
            <a:pPr>
              <a:lnSpc>
                <a:spcPct val="100000"/>
              </a:lnSpc>
              <a:spcBef>
                <a:spcPts val="1400"/>
              </a:spcBef>
            </a:pPr>
            <a:r>
              <a:rPr lang="en-US" sz="2200" dirty="0">
                <a:solidFill>
                  <a:schemeClr val="accent3">
                    <a:lumMod val="25000"/>
                  </a:schemeClr>
                </a:solidFill>
                <a:latin typeface="Abadi"/>
                <a:ea typeface="+mn-lt"/>
                <a:cs typeface="+mn-lt"/>
              </a:rPr>
              <a:t>One was to get all data with historical launches and load into the </a:t>
            </a:r>
            <a:r>
              <a:rPr lang="en-US" sz="2200">
                <a:solidFill>
                  <a:schemeClr val="accent3">
                    <a:lumMod val="25000"/>
                  </a:schemeClr>
                </a:solidFill>
                <a:latin typeface="Abadi"/>
                <a:ea typeface="+mn-lt"/>
                <a:cs typeface="+mn-lt"/>
              </a:rPr>
              <a:t>data frame</a:t>
            </a:r>
            <a:r>
              <a:rPr lang="en-US" sz="2200" dirty="0">
                <a:solidFill>
                  <a:schemeClr val="accent3">
                    <a:lumMod val="25000"/>
                  </a:schemeClr>
                </a:solidFill>
                <a:latin typeface="Abadi"/>
                <a:ea typeface="+mn-lt"/>
                <a:cs typeface="+mn-lt"/>
              </a:rPr>
              <a:t>.</a:t>
            </a:r>
          </a:p>
          <a:p>
            <a:pPr>
              <a:lnSpc>
                <a:spcPct val="100000"/>
              </a:lnSpc>
              <a:spcBef>
                <a:spcPts val="1400"/>
              </a:spcBef>
            </a:pPr>
            <a:r>
              <a:rPr lang="en-US" sz="2200" dirty="0">
                <a:solidFill>
                  <a:schemeClr val="accent3">
                    <a:lumMod val="25000"/>
                  </a:schemeClr>
                </a:solidFill>
                <a:latin typeface="Abadi"/>
                <a:ea typeface="+mn-lt"/>
                <a:cs typeface="+mn-lt"/>
              </a:rPr>
              <a:t>Second was to request specific information from API based on its ID. Those were rockets, launchpads, payloads, cores and store in the list, from which later on the dictionary were created and data frame.</a:t>
            </a:r>
          </a:p>
          <a:p>
            <a:pPr>
              <a:lnSpc>
                <a:spcPct val="100000"/>
              </a:lnSpc>
              <a:spcBef>
                <a:spcPts val="1400"/>
              </a:spcBef>
            </a:pPr>
            <a:r>
              <a:rPr lang="en-US" sz="2200" dirty="0">
                <a:solidFill>
                  <a:schemeClr val="accent3">
                    <a:lumMod val="25000"/>
                  </a:schemeClr>
                </a:solidFill>
                <a:ea typeface="+mn-lt"/>
                <a:cs typeface="+mn-lt"/>
                <a:hlinkClick r:id="rId3">
                  <a:extLst>
                    <a:ext uri="{A12FA001-AC4F-418D-AE19-62706E023703}">
                      <ahyp:hlinkClr xmlns:ahyp="http://schemas.microsoft.com/office/drawing/2018/hyperlinkcolor" val="tx"/>
                    </a:ext>
                  </a:extLst>
                </a:hlinkClick>
              </a:rPr>
              <a:t>Jupyter Notebook with full code (link)</a:t>
            </a:r>
            <a:endParaRPr lang="en-US" sz="2200">
              <a:solidFill>
                <a:schemeClr val="accent3">
                  <a:lumMod val="25000"/>
                </a:schemeClr>
              </a:solidFill>
              <a:latin typeface="Calibri"/>
              <a:ea typeface="+mn-lt"/>
              <a:cs typeface="+mn-lt"/>
            </a:endParaRPr>
          </a:p>
          <a:p>
            <a:endParaRPr lang="en-US"/>
          </a:p>
          <a:p>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descr="A diagram of a software application&#10;&#10;Description automatically generated">
            <a:extLst>
              <a:ext uri="{FF2B5EF4-FFF2-40B4-BE49-F238E27FC236}">
                <a16:creationId xmlns:a16="http://schemas.microsoft.com/office/drawing/2014/main" id="{879BED34-770D-ED31-6245-AEEDEAFDCFEC}"/>
              </a:ext>
            </a:extLst>
          </p:cNvPr>
          <p:cNvPicPr>
            <a:picLocks noChangeAspect="1"/>
          </p:cNvPicPr>
          <p:nvPr/>
        </p:nvPicPr>
        <p:blipFill>
          <a:blip r:embed="rId4"/>
          <a:stretch>
            <a:fillRect/>
          </a:stretch>
        </p:blipFill>
        <p:spPr>
          <a:xfrm>
            <a:off x="5461279" y="1348938"/>
            <a:ext cx="6611815" cy="550827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p:cNvSpPr>
            <a:spLocks noGrp="1"/>
          </p:cNvSpPr>
          <p:nvPr>
            <p:ph type="body" sz="half" idx="4294967295"/>
          </p:nvPr>
        </p:nvSpPr>
        <p:spPr>
          <a:xfrm>
            <a:off x="286016" y="1792288"/>
            <a:ext cx="4568633" cy="444798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Request html text from the </a:t>
            </a:r>
            <a:r>
              <a:rPr lang="en-US" sz="2200" dirty="0" err="1">
                <a:solidFill>
                  <a:schemeClr val="accent3">
                    <a:lumMod val="25000"/>
                  </a:schemeClr>
                </a:solidFill>
                <a:latin typeface="Abadi"/>
              </a:rPr>
              <a:t>url</a:t>
            </a:r>
            <a:r>
              <a:rPr lang="en-US" sz="2200" dirty="0">
                <a:solidFill>
                  <a:schemeClr val="accent3">
                    <a:lumMod val="25000"/>
                  </a:schemeClr>
                </a:solidFill>
                <a:latin typeface="Abadi"/>
              </a:rPr>
              <a:t> of Wikipedia page with Falcon 9 launches historical data. Create Beautiful soup from request response. Find correct table and iterate table rows to extract information about launches.</a:t>
            </a:r>
          </a:p>
          <a:p>
            <a:pPr>
              <a:lnSpc>
                <a:spcPct val="100000"/>
              </a:lnSpc>
              <a:spcBef>
                <a:spcPts val="1400"/>
              </a:spcBef>
            </a:pPr>
            <a:r>
              <a:rPr lang="en-US" sz="2200" dirty="0">
                <a:solidFill>
                  <a:schemeClr val="accent3">
                    <a:lumMod val="25000"/>
                  </a:schemeClr>
                </a:solidFill>
                <a:latin typeface="Abadi"/>
              </a:rPr>
              <a:t>At the end make data frame from all those information and export to csv file.</a:t>
            </a:r>
          </a:p>
          <a:p>
            <a:pPr>
              <a:lnSpc>
                <a:spcPct val="100000"/>
              </a:lnSpc>
              <a:spcBef>
                <a:spcPts val="1400"/>
              </a:spcBef>
            </a:pPr>
            <a:r>
              <a:rPr lang="en-US" sz="2200" dirty="0">
                <a:solidFill>
                  <a:schemeClr val="accent3">
                    <a:lumMod val="25000"/>
                  </a:schemeClr>
                </a:solidFill>
                <a:latin typeface="Calibri"/>
                <a:ea typeface="Calibri"/>
                <a:cs typeface="Calibri"/>
                <a:hlinkClick r:id="rId3">
                  <a:extLst>
                    <a:ext uri="{A12FA001-AC4F-418D-AE19-62706E023703}">
                      <ahyp:hlinkClr xmlns:ahyp="http://schemas.microsoft.com/office/drawing/2018/hyperlinkcolor" val="tx"/>
                    </a:ext>
                  </a:extLst>
                </a:hlinkClick>
              </a:rPr>
              <a:t>Jupyter Notebook with full code (link)</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p:cNvSpPr txBox="1"/>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panose="020F0502020204030204"/>
            </a:endParaRPr>
          </a:p>
        </p:txBody>
      </p:sp>
      <p:pic>
        <p:nvPicPr>
          <p:cNvPr id="5" name="Picture 4" descr="A diagram of a data flow&#10;&#10;Description automatically generated">
            <a:extLst>
              <a:ext uri="{FF2B5EF4-FFF2-40B4-BE49-F238E27FC236}">
                <a16:creationId xmlns:a16="http://schemas.microsoft.com/office/drawing/2014/main" id="{7012F10F-1464-4408-B8F8-D865AB30E82B}"/>
              </a:ext>
            </a:extLst>
          </p:cNvPr>
          <p:cNvPicPr>
            <a:picLocks noChangeAspect="1"/>
          </p:cNvPicPr>
          <p:nvPr/>
        </p:nvPicPr>
        <p:blipFill>
          <a:blip r:embed="rId4"/>
          <a:stretch>
            <a:fillRect/>
          </a:stretch>
        </p:blipFill>
        <p:spPr>
          <a:xfrm>
            <a:off x="5377543" y="1277107"/>
            <a:ext cx="6569946" cy="5593323"/>
          </a:xfrm>
          <a:prstGeom prst="rect">
            <a:avLst/>
          </a:prstGeom>
        </p:spPr>
      </p:pic>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1357</Words>
  <Application>Microsoft Office PowerPoint</Application>
  <PresentationFormat>Widescreen</PresentationFormat>
  <Paragraphs>233</Paragraphs>
  <Slides>47</Slides>
  <Notes>4</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Akansha yadav</cp:lastModifiedBy>
  <cp:revision>1792</cp:revision>
  <dcterms:created xsi:type="dcterms:W3CDTF">2021-04-29T18:58:00Z</dcterms:created>
  <dcterms:modified xsi:type="dcterms:W3CDTF">2023-10-22T18:28:22Z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0E727723E82C4F14A8E830ACEBE87183</vt:lpwstr>
  </property>
  <property fmtid="{D5CDD505-2E9C-101B-9397-08002B2CF9AE}" pid="4" name="KSOProductBuildVer">
    <vt:lpwstr>1033-11.2.0.11156</vt:lpwstr>
  </property>
</Properties>
</file>